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1"/>
  </p:notesMasterIdLst>
  <p:handoutMasterIdLst>
    <p:handoutMasterId r:id="rId92"/>
  </p:handoutMasterIdLst>
  <p:sldIdLst>
    <p:sldId id="415" r:id="rId5"/>
    <p:sldId id="301" r:id="rId6"/>
    <p:sldId id="465" r:id="rId7"/>
    <p:sldId id="441" r:id="rId8"/>
    <p:sldId id="432" r:id="rId9"/>
    <p:sldId id="349" r:id="rId10"/>
    <p:sldId id="455" r:id="rId11"/>
    <p:sldId id="353" r:id="rId12"/>
    <p:sldId id="422" r:id="rId13"/>
    <p:sldId id="423" r:id="rId14"/>
    <p:sldId id="399" r:id="rId15"/>
    <p:sldId id="443" r:id="rId16"/>
    <p:sldId id="442" r:id="rId17"/>
    <p:sldId id="416" r:id="rId18"/>
    <p:sldId id="454" r:id="rId19"/>
    <p:sldId id="418" r:id="rId20"/>
    <p:sldId id="372" r:id="rId21"/>
    <p:sldId id="425" r:id="rId22"/>
    <p:sldId id="448" r:id="rId23"/>
    <p:sldId id="427" r:id="rId24"/>
    <p:sldId id="451" r:id="rId25"/>
    <p:sldId id="428" r:id="rId26"/>
    <p:sldId id="429" r:id="rId27"/>
    <p:sldId id="389" r:id="rId28"/>
    <p:sldId id="431" r:id="rId29"/>
    <p:sldId id="464" r:id="rId30"/>
    <p:sldId id="375" r:id="rId31"/>
    <p:sldId id="502" r:id="rId32"/>
    <p:sldId id="466" r:id="rId33"/>
    <p:sldId id="470" r:id="rId34"/>
    <p:sldId id="471" r:id="rId35"/>
    <p:sldId id="472" r:id="rId36"/>
    <p:sldId id="473" r:id="rId37"/>
    <p:sldId id="474" r:id="rId38"/>
    <p:sldId id="475" r:id="rId39"/>
    <p:sldId id="476" r:id="rId40"/>
    <p:sldId id="477" r:id="rId41"/>
    <p:sldId id="478" r:id="rId42"/>
    <p:sldId id="479" r:id="rId43"/>
    <p:sldId id="480" r:id="rId44"/>
    <p:sldId id="481" r:id="rId45"/>
    <p:sldId id="482" r:id="rId46"/>
    <p:sldId id="483" r:id="rId47"/>
    <p:sldId id="484" r:id="rId48"/>
    <p:sldId id="485" r:id="rId49"/>
    <p:sldId id="486" r:id="rId50"/>
    <p:sldId id="487" r:id="rId51"/>
    <p:sldId id="488" r:id="rId52"/>
    <p:sldId id="489" r:id="rId53"/>
    <p:sldId id="490" r:id="rId54"/>
    <p:sldId id="492" r:id="rId55"/>
    <p:sldId id="493" r:id="rId56"/>
    <p:sldId id="494" r:id="rId57"/>
    <p:sldId id="495" r:id="rId58"/>
    <p:sldId id="496" r:id="rId59"/>
    <p:sldId id="497" r:id="rId60"/>
    <p:sldId id="503" r:id="rId61"/>
    <p:sldId id="498" r:id="rId62"/>
    <p:sldId id="499" r:id="rId63"/>
    <p:sldId id="500" r:id="rId64"/>
    <p:sldId id="501" r:id="rId65"/>
    <p:sldId id="302" r:id="rId66"/>
    <p:sldId id="306" r:id="rId67"/>
    <p:sldId id="381" r:id="rId68"/>
    <p:sldId id="382" r:id="rId69"/>
    <p:sldId id="460" r:id="rId70"/>
    <p:sldId id="461" r:id="rId71"/>
    <p:sldId id="462" r:id="rId72"/>
    <p:sldId id="463" r:id="rId73"/>
    <p:sldId id="323" r:id="rId74"/>
    <p:sldId id="326" r:id="rId75"/>
    <p:sldId id="312" r:id="rId76"/>
    <p:sldId id="505" r:id="rId77"/>
    <p:sldId id="506" r:id="rId78"/>
    <p:sldId id="380" r:id="rId79"/>
    <p:sldId id="467" r:id="rId80"/>
    <p:sldId id="468" r:id="rId81"/>
    <p:sldId id="469" r:id="rId82"/>
    <p:sldId id="379" r:id="rId83"/>
    <p:sldId id="507" r:id="rId84"/>
    <p:sldId id="509" r:id="rId85"/>
    <p:sldId id="510" r:id="rId86"/>
    <p:sldId id="513" r:id="rId87"/>
    <p:sldId id="514" r:id="rId88"/>
    <p:sldId id="515" r:id="rId89"/>
    <p:sldId id="383" r:id="rId9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Billioux" initials="ACB" lastIdx="11" clrIdx="0"/>
  <p:cmAuthor id="7" name="Inokuchi, Derek J" initials="IDJ" lastIdx="1" clrIdx="7"/>
  <p:cmAuthor id="1" name="Priscilla Wang" initials="PW" lastIdx="0" clrIdx="1"/>
  <p:cmAuthor id="8" name="ASHLEY SPENCE" initials="AS" lastIdx="1" clrIdx="8"/>
  <p:cmAuthor id="2" name="James Sharp" initials="JPS" lastIdx="15" clrIdx="2"/>
  <p:cmAuthor id="9" name="MOLLY MACHARRIS" initials="MM" lastIdx="7" clrIdx="9">
    <p:extLst>
      <p:ext uri="{19B8F6BF-5375-455C-9EA6-DF929625EA0E}">
        <p15:presenceInfo xmlns:p15="http://schemas.microsoft.com/office/powerpoint/2012/main" userId="S-1-5-21-4095628063-3556742122-3606576086-72193" providerId="AD"/>
      </p:ext>
    </p:extLst>
  </p:cmAuthor>
  <p:cmAuthor id="3" name="Kathleen Dziak" initials="KD" lastIdx="4" clrIdx="3">
    <p:extLst>
      <p:ext uri="{19B8F6BF-5375-455C-9EA6-DF929625EA0E}">
        <p15:presenceInfo xmlns:p15="http://schemas.microsoft.com/office/powerpoint/2012/main" userId="S-1-5-21-4095628063-3556742122-3606576086-145539" providerId="AD"/>
      </p:ext>
    </p:extLst>
  </p:cmAuthor>
  <p:cmAuthor id="4" name="Corey Henderson" initials="CH" lastIdx="11" clrIdx="4">
    <p:extLst>
      <p:ext uri="{19B8F6BF-5375-455C-9EA6-DF929625EA0E}">
        <p15:presenceInfo xmlns:p15="http://schemas.microsoft.com/office/powerpoint/2012/main" userId="S-1-5-21-4095628063-3556742122-3606576086-143623" providerId="AD"/>
      </p:ext>
    </p:extLst>
  </p:cmAuthor>
  <p:cmAuthor id="5" name="Fontaine, Sara" initials="SF" lastIdx="11" clrIdx="5"/>
  <p:cmAuthor id="6" name="James Sharp" initials="JS" lastIdx="7" clrIdx="6">
    <p:extLst>
      <p:ext uri="{19B8F6BF-5375-455C-9EA6-DF929625EA0E}">
        <p15:presenceInfo xmlns:p15="http://schemas.microsoft.com/office/powerpoint/2012/main" userId="S-1-5-21-4095628063-3556742122-3606576086-120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A2E"/>
    <a:srgbClr val="17375E"/>
    <a:srgbClr val="BCF0FA"/>
    <a:srgbClr val="1F497D"/>
    <a:srgbClr val="387D2F"/>
    <a:srgbClr val="0070C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autoAdjust="0"/>
    <p:restoredTop sz="84560" autoAdjust="0"/>
  </p:normalViewPr>
  <p:slideViewPr>
    <p:cSldViewPr>
      <p:cViewPr varScale="1">
        <p:scale>
          <a:sx n="98" d="100"/>
          <a:sy n="98" d="100"/>
        </p:scale>
        <p:origin x="1890" y="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53" d="100"/>
          <a:sy n="53" d="100"/>
        </p:scale>
        <p:origin x="2820"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Year 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0EF-4731-B12F-D3F0CF5079C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0EF-4731-B12F-D3F0CF5079C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0EF-4731-B12F-D3F0CF5079C9}"/>
              </c:ext>
            </c:extLst>
          </c:dPt>
          <c:dPt>
            <c:idx val="3"/>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7-20EF-4731-B12F-D3F0CF5079C9}"/>
              </c:ext>
            </c:extLst>
          </c:dPt>
          <c:dLbls>
            <c:dLbl>
              <c:idx val="0"/>
              <c:layout>
                <c:manualLayout>
                  <c:x val="-0.1827807186506267"/>
                  <c:y val="4.9965202731700679E-2"/>
                </c:manualLayout>
              </c:layout>
              <c:numFmt formatCode="0%" sourceLinked="0"/>
              <c:sp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noAutofit/>
                </a:bodyPr>
                <a:lstStyle/>
                <a:p>
                  <a:pPr>
                    <a:defRPr sz="1400" b="1">
                      <a:solidFill>
                        <a:sysClr val="windowText" lastClr="000000"/>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ext>
              </c:extLst>
            </c:dLbl>
            <c:dLbl>
              <c:idx val="1"/>
              <c:layout>
                <c:manualLayout>
                  <c:x val="0.11296879556722079"/>
                  <c:y val="-3.664375639485742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2"/>
              <c:dLblPos val="inEnd"/>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0.10136641325006789"/>
                  <c:y val="0.21092191601049864"/>
                </c:manualLayout>
              </c:layout>
              <c:numFmt formatCode="0%" sourceLinked="0"/>
              <c:sp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noAutofit/>
                </a:bodyPr>
                <a:lstStyle/>
                <a:p>
                  <a:pPr>
                    <a:defRPr sz="1400" b="1">
                      <a:solidFill>
                        <a:sysClr val="windowText" lastClr="000000"/>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ext>
              </c:extLst>
            </c:dLbl>
            <c:numFmt formatCode="0%" sourceLinked="0"/>
            <c:sp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1400" b="1">
                    <a:solidFill>
                      <a:sysClr val="windowText" lastClr="000000"/>
                    </a:solidFill>
                    <a:latin typeface="Segoe UI" panose="020B0502040204020203" pitchFamily="34" charset="0"/>
                    <a:ea typeface="+mn-ea"/>
                    <a:cs typeface="Segoe UI" panose="020B0502040204020203" pitchFamily="34" charset="0"/>
                  </a:defRPr>
                </a:pPr>
                <a:endParaRPr lang="en-US"/>
              </a:p>
            </c:txPr>
            <c:dLblPos val="in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Quality</c:v>
                </c:pt>
                <c:pt idx="1">
                  <c:v>Resource Use</c:v>
                </c:pt>
                <c:pt idx="2">
                  <c:v>CPIA</c:v>
                </c:pt>
                <c:pt idx="3">
                  <c:v>Advancing Care Information </c:v>
                </c:pt>
              </c:strCache>
            </c:strRef>
          </c:cat>
          <c:val>
            <c:numRef>
              <c:f>Sheet1!$B$2:$B$5</c:f>
              <c:numCache>
                <c:formatCode>General</c:formatCode>
                <c:ptCount val="4"/>
                <c:pt idx="0">
                  <c:v>0.5</c:v>
                </c:pt>
                <c:pt idx="1">
                  <c:v>0.1</c:v>
                </c:pt>
                <c:pt idx="2">
                  <c:v>0.15</c:v>
                </c:pt>
                <c:pt idx="3">
                  <c:v>0.25</c:v>
                </c:pt>
              </c:numCache>
            </c:numRef>
          </c:val>
          <c:extLst xmlns:c16r2="http://schemas.microsoft.com/office/drawing/2015/06/chart">
            <c:ext xmlns:c16="http://schemas.microsoft.com/office/drawing/2014/chart" uri="{C3380CC4-5D6E-409C-BE32-E72D297353CC}">
              <c16:uniqueId val="{00000008-20EF-4731-B12F-D3F0CF5079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9" dt="2016-05-02T10:25:33.529" idx="2">
    <p:pos x="10" y="10"/>
    <p:text>The footnotes that are in the fact sheet need to be added here!!!!</p:text>
    <p:extLst>
      <p:ext uri="{C676402C-5697-4E1C-873F-D02D1690AC5C}">
        <p15:threadingInfo xmlns:p15="http://schemas.microsoft.com/office/powerpoint/2012/main" timeZoneBias="240"/>
      </p:ext>
    </p:extLst>
  </p:cm>
  <p:cm authorId="9" dt="2016-05-02T10:27:27.656" idx="3">
    <p:pos x="10" y="106"/>
    <p:text>please validate this chart against the published fact sheet</p:text>
    <p:extLst>
      <p:ext uri="{C676402C-5697-4E1C-873F-D02D1690AC5C}">
        <p15:threadingInfo xmlns:p15="http://schemas.microsoft.com/office/powerpoint/2012/main" timeZoneBias="240">
          <p15:parentCm authorId="9"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9" dt="2016-05-02T10:27:51.735" idx="4">
    <p:pos x="3796" y="3344"/>
    <p:text>is something supposed to be in the gray box here??</p:text>
    <p:extLst>
      <p:ext uri="{C676402C-5697-4E1C-873F-D02D1690AC5C}">
        <p15:threadingInfo xmlns:p15="http://schemas.microsoft.com/office/powerpoint/2012/main" timeZoneBias="240"/>
      </p:ext>
    </p:extLst>
  </p:cm>
  <p:cm authorId="9" dt="2016-05-02T10:38:14.582" idx="5">
    <p:pos x="3796" y="3440"/>
    <p:text>I would suggest adding some text along the lines of:</p:text>
    <p:extLst>
      <p:ext uri="{C676402C-5697-4E1C-873F-D02D1690AC5C}">
        <p15:threadingInfo xmlns:p15="http://schemas.microsoft.com/office/powerpoint/2012/main" timeZoneBias="240">
          <p15:parentCm authorId="9" idx="4"/>
        </p15:threadingInfo>
      </p:ext>
    </p:extLst>
  </p:cm>
  <p:cm authorId="9" dt="2016-05-02T10:38:52.754" idx="6">
    <p:pos x="3796" y="3536"/>
    <p:text>The CPS will be compared to the MIPS performance threshold to determine the adjustment percentage the eligible clinician will receive.</p:text>
    <p:extLst>
      <p:ext uri="{C676402C-5697-4E1C-873F-D02D1690AC5C}">
        <p15:threadingInfo xmlns:p15="http://schemas.microsoft.com/office/powerpoint/2012/main" timeZoneBias="240">
          <p15:parentCm authorId="9"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9" dt="2016-05-02T10:39:58.463" idx="7">
    <p:pos x="2573" y="1267"/>
    <p:text>I do NOT like this timeline.  please remove the 12/1 date.  Also, please add in a july 1 date in 2018 that discusses the 2nd feedback report released.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8D8F742-5DB5-429A-9C61-5E4194156261}" type="datetimeFigureOut">
              <a:rPr lang="en-US" smtClean="0"/>
              <a:t>05/05/2016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9F032E1-9564-4A07-9AE1-546328D5C57A}" type="slidenum">
              <a:rPr lang="en-US" smtClean="0"/>
              <a:t>‹#›</a:t>
            </a:fld>
            <a:endParaRPr lang="en-US"/>
          </a:p>
        </p:txBody>
      </p:sp>
    </p:spTree>
    <p:extLst>
      <p:ext uri="{BB962C8B-B14F-4D97-AF65-F5344CB8AC3E}">
        <p14:creationId xmlns:p14="http://schemas.microsoft.com/office/powerpoint/2010/main" val="174920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590F48-B3E8-4CFB-BB03-5448113FC02C}" type="datetimeFigureOut">
              <a:rPr lang="en-US" smtClean="0"/>
              <a:t>05/05/2016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CD7CF5-435C-45C9-B660-0EB849AFC5EA}" type="slidenum">
              <a:rPr lang="en-US" smtClean="0"/>
              <a:t>‹#›</a:t>
            </a:fld>
            <a:endParaRPr lang="en-US"/>
          </a:p>
        </p:txBody>
      </p:sp>
    </p:spTree>
    <p:extLst>
      <p:ext uri="{BB962C8B-B14F-4D97-AF65-F5344CB8AC3E}">
        <p14:creationId xmlns:p14="http://schemas.microsoft.com/office/powerpoint/2010/main" val="167248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o.cms.gov/QualityPaymentProgra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o.cms.gov/QualityPaymentProgra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Medicare is evolving from fee-for-service and has set a goal of 50% of payments in alternative payment models by 2018.  As part of this process, CMS is improving and streamlining its existing quality programs (PQRS, VBP, EHR incentives) into a single one that will reward clinicians for delivering coordinated care with better outcomes with the support of health information technology.  These changes are reflective of and in response to the concerns that too many quality programs, technology requirements, and measures get between the clinician and the patient.  That is why we are taking a hard look at what is working, what is not working, what is duplicative, and what is missing.  We intend to continue to work hard at listening and improving based upon what we hear.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1</a:t>
            </a:fld>
            <a:endParaRPr lang="en-US"/>
          </a:p>
        </p:txBody>
      </p:sp>
    </p:spTree>
    <p:extLst>
      <p:ext uri="{BB962C8B-B14F-4D97-AF65-F5344CB8AC3E}">
        <p14:creationId xmlns:p14="http://schemas.microsoft.com/office/powerpoint/2010/main" val="428969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12</a:t>
            </a:fld>
            <a:endParaRPr lang="en-US"/>
          </a:p>
        </p:txBody>
      </p:sp>
    </p:spTree>
    <p:extLst>
      <p:ext uri="{BB962C8B-B14F-4D97-AF65-F5344CB8AC3E}">
        <p14:creationId xmlns:p14="http://schemas.microsoft.com/office/powerpoint/2010/main" val="250529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14</a:t>
            </a:fld>
            <a:endParaRPr lang="en-US"/>
          </a:p>
        </p:txBody>
      </p:sp>
    </p:spTree>
    <p:extLst>
      <p:ext uri="{BB962C8B-B14F-4D97-AF65-F5344CB8AC3E}">
        <p14:creationId xmlns:p14="http://schemas.microsoft.com/office/powerpoint/2010/main" val="214946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15</a:t>
            </a:fld>
            <a:endParaRPr lang="en-US"/>
          </a:p>
        </p:txBody>
      </p:sp>
    </p:spTree>
    <p:extLst>
      <p:ext uri="{BB962C8B-B14F-4D97-AF65-F5344CB8AC3E}">
        <p14:creationId xmlns:p14="http://schemas.microsoft.com/office/powerpoint/2010/main" val="330464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you might be asking – how do I become a </a:t>
            </a:r>
            <a:r>
              <a:rPr lang="en-US" sz="1200" b="1" i="1" kern="1200" dirty="0" smtClean="0">
                <a:solidFill>
                  <a:schemeClr val="tx1"/>
                </a:solidFill>
                <a:effectLst/>
                <a:latin typeface="+mn-lt"/>
                <a:ea typeface="+mn-ea"/>
                <a:cs typeface="+mn-cs"/>
              </a:rPr>
              <a:t>qualifying</a:t>
            </a:r>
            <a:r>
              <a:rPr lang="en-US" sz="1200" kern="1200" dirty="0" smtClean="0">
                <a:solidFill>
                  <a:schemeClr val="tx1"/>
                </a:solidFill>
                <a:effectLst/>
                <a:latin typeface="+mn-lt"/>
                <a:ea typeface="+mn-ea"/>
                <a:cs typeface="+mn-cs"/>
              </a:rPr>
              <a:t> APM participant, or “</a:t>
            </a:r>
            <a:r>
              <a:rPr lang="en-US" sz="1200" b="1" kern="1200" dirty="0" smtClean="0">
                <a:solidFill>
                  <a:schemeClr val="tx1"/>
                </a:solidFill>
                <a:effectLst/>
                <a:latin typeface="+mn-lt"/>
                <a:ea typeface="+mn-ea"/>
                <a:cs typeface="+mn-cs"/>
              </a:rPr>
              <a:t>QP”?</a:t>
            </a:r>
            <a:r>
              <a:rPr lang="en-US" sz="1200" kern="1200" dirty="0" smtClean="0">
                <a:solidFill>
                  <a:schemeClr val="tx1"/>
                </a:solidFill>
                <a:effectLst/>
                <a:latin typeface="+mn-lt"/>
                <a:ea typeface="+mn-ea"/>
                <a:cs typeface="+mn-cs"/>
              </a:rPr>
              <a:t> To do so, you not only have to </a:t>
            </a:r>
            <a:r>
              <a:rPr lang="en-US" sz="1200" b="1" i="1" kern="1200" dirty="0" smtClean="0">
                <a:solidFill>
                  <a:schemeClr val="tx1"/>
                </a:solidFill>
                <a:effectLst/>
                <a:latin typeface="+mn-lt"/>
                <a:ea typeface="+mn-ea"/>
                <a:cs typeface="+mn-cs"/>
              </a:rPr>
              <a:t>be in an advanced APM</a:t>
            </a:r>
            <a:r>
              <a:rPr lang="en-US" sz="1200" kern="1200" dirty="0" smtClean="0">
                <a:solidFill>
                  <a:schemeClr val="tx1"/>
                </a:solidFill>
                <a:effectLst/>
                <a:latin typeface="+mn-lt"/>
                <a:ea typeface="+mn-ea"/>
                <a:cs typeface="+mn-cs"/>
              </a:rPr>
              <a:t>. You also have to have a </a:t>
            </a:r>
            <a:r>
              <a:rPr lang="en-US" sz="1200" b="1" i="1" kern="1200" dirty="0" smtClean="0">
                <a:solidFill>
                  <a:schemeClr val="tx1"/>
                </a:solidFill>
                <a:effectLst/>
                <a:latin typeface="+mn-lt"/>
                <a:ea typeface="+mn-ea"/>
                <a:cs typeface="+mn-cs"/>
              </a:rPr>
              <a:t>certain percentage </a:t>
            </a:r>
            <a:r>
              <a:rPr lang="en-US" sz="1200" kern="1200" dirty="0" smtClean="0">
                <a:solidFill>
                  <a:schemeClr val="tx1"/>
                </a:solidFill>
                <a:effectLst/>
                <a:latin typeface="+mn-lt"/>
                <a:ea typeface="+mn-ea"/>
                <a:cs typeface="+mn-cs"/>
              </a:rPr>
              <a:t>of your patients or payments through that advanced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APM. This percentage will initially be 25% when this provision first kicks in but will increase to 75% in later years according to the statute.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QPs will not participate in MIPS, and they will instead receive a 5% lump sum bonus. Starting in 2026, the bonus will be gone, and they will receive a higher fee schedule update (essentially being paid more per service)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 non-QPs, instead of the 5% bonus.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7391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CA047-6BF2-488A-8A52-C1B3FC391BC9}" type="slidenum">
              <a:rPr lang="en-US" smtClean="0"/>
              <a:t>18</a:t>
            </a:fld>
            <a:endParaRPr lang="en-US"/>
          </a:p>
        </p:txBody>
      </p:sp>
    </p:spTree>
    <p:extLst>
      <p:ext uri="{BB962C8B-B14F-4D97-AF65-F5344CB8AC3E}">
        <p14:creationId xmlns:p14="http://schemas.microsoft.com/office/powerpoint/2010/main" val="1374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D7CF5-435C-45C9-B660-0EB849AFC5EA}" type="slidenum">
              <a:rPr lang="en-US" smtClean="0"/>
              <a:t>23</a:t>
            </a:fld>
            <a:endParaRPr lang="en-US"/>
          </a:p>
        </p:txBody>
      </p:sp>
    </p:spTree>
    <p:extLst>
      <p:ext uri="{BB962C8B-B14F-4D97-AF65-F5344CB8AC3E}">
        <p14:creationId xmlns:p14="http://schemas.microsoft.com/office/powerpoint/2010/main" val="61964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you might be wondering, what if I don’t have enough patients or payments through a </a:t>
            </a:r>
            <a:r>
              <a:rPr lang="en-US" sz="1200" b="1" i="1" kern="1200" baseline="0" dirty="0" smtClean="0">
                <a:solidFill>
                  <a:schemeClr val="tx1"/>
                </a:solidFill>
                <a:effectLst/>
                <a:latin typeface="+mn-lt"/>
                <a:ea typeface="+mn-ea"/>
                <a:cs typeface="+mn-cs"/>
              </a:rPr>
              <a:t>Medicare </a:t>
            </a:r>
            <a:r>
              <a:rPr lang="en-US" sz="1200" b="0" i="0" kern="1200" baseline="0" dirty="0" smtClean="0">
                <a:solidFill>
                  <a:schemeClr val="tx1"/>
                </a:solidFill>
                <a:effectLst/>
                <a:latin typeface="+mn-lt"/>
                <a:ea typeface="+mn-ea"/>
                <a:cs typeface="+mn-cs"/>
              </a:rPr>
              <a:t>alternative payment model (APM), but I participate in other innovative payment models such as through Medicaid or private insurance plans? Can those payments count toward the threshold for me to be a QP?</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Initially, they won’t. But starting in </a:t>
            </a:r>
            <a:r>
              <a:rPr lang="en-US" sz="1200" b="1" i="1" kern="1200" baseline="0" dirty="0" smtClean="0">
                <a:solidFill>
                  <a:schemeClr val="tx1"/>
                </a:solidFill>
                <a:effectLst/>
                <a:latin typeface="+mn-lt"/>
                <a:ea typeface="+mn-ea"/>
                <a:cs typeface="+mn-cs"/>
              </a:rPr>
              <a:t>2021</a:t>
            </a:r>
            <a:r>
              <a:rPr lang="en-US" sz="1200" b="0" i="0" kern="1200" baseline="0" dirty="0" smtClean="0">
                <a:solidFill>
                  <a:schemeClr val="tx1"/>
                </a:solidFill>
                <a:effectLst/>
                <a:latin typeface="+mn-lt"/>
                <a:ea typeface="+mn-ea"/>
                <a:cs typeface="+mn-cs"/>
              </a:rPr>
              <a:t>, certain private payer or Medicaid APMs can count toward the criteria to be a QP. These payment models must meet certain requirements that are similar to the requirements to be an advanced APM. These include having certain quality measures, bearing more than nominal financial risk, and using certified electronic health record technology. This is formally known as the “combination all payer and Medicare threshold option” to qualify as a QP.</a:t>
            </a: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7391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Bonuses to qualified participants in advance APMs will also begin in 2019 and last till 2024. That 5% bonus payment will be based on the estimated total payment received by the provider for the prior year. So that means that a clinician’s bonus in 2019 will be based on payment for services in </a:t>
            </a:r>
            <a:r>
              <a:rPr lang="en-US" sz="1200" b="1" i="1" kern="1200" dirty="0" smtClean="0">
                <a:solidFill>
                  <a:schemeClr val="tx1"/>
                </a:solidFill>
                <a:effectLst/>
                <a:latin typeface="+mn-lt"/>
                <a:ea typeface="+mn-ea"/>
                <a:cs typeface="+mn-cs"/>
              </a:rPr>
              <a:t>2018.</a:t>
            </a:r>
          </a:p>
          <a:p>
            <a:endParaRPr lang="en-US" sz="1200" b="1"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25</a:t>
            </a:fld>
            <a:endParaRPr lang="en-US"/>
          </a:p>
        </p:txBody>
      </p:sp>
    </p:spTree>
    <p:extLst>
      <p:ext uri="{BB962C8B-B14F-4D97-AF65-F5344CB8AC3E}">
        <p14:creationId xmlns:p14="http://schemas.microsoft.com/office/powerpoint/2010/main" val="428460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financial incentives for participating in an advanced APM and getting the bonus are large, it’s important to note that most people will likely </a:t>
            </a:r>
            <a:r>
              <a:rPr lang="en-US" sz="1200" b="1"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 QPs and therefore will not receive the bonus and instead will be subject to MIPS. No matter which side of the dotted line you fall on in this picture, however, the Quality Payment Program provides multiple ways for practitioners to be rewarded for responsible practice, and multiple incentives to participate in APMs.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 order to avoid duplicative reporting across APMs and MIPS while still holding APM participants accountable for MIPS goals to the extent feasible, </a:t>
            </a:r>
            <a:r>
              <a:rPr lang="en-US" b="1" dirty="0" smtClean="0">
                <a:solidFill>
                  <a:srgbClr val="FF0000"/>
                </a:solidFill>
              </a:rPr>
              <a:t>we propose unique reporting and scoring standards for APM participants who do not become QPs</a:t>
            </a:r>
            <a:r>
              <a:rPr lang="en-US" dirty="0" smtClean="0">
                <a:solidFill>
                  <a:srgbClr val="FF0000"/>
                </a:solidFill>
              </a:rPr>
              <a:t>.</a:t>
            </a: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73913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MIPS Principles </a:t>
            </a:r>
          </a:p>
          <a:p>
            <a:pPr marL="171450" indent="-171450">
              <a:buFont typeface="Arial" panose="020B0604020202020204" pitchFamily="34" charset="0"/>
              <a:buChar char="•"/>
            </a:pPr>
            <a:r>
              <a:rPr lang="en-US" dirty="0" smtClean="0"/>
              <a:t>Use a patient-centered approach to program development that leads to </a:t>
            </a:r>
            <a:r>
              <a:rPr lang="en-US" b="1" dirty="0" smtClean="0"/>
              <a:t>better, smarter, and healthier</a:t>
            </a:r>
            <a:r>
              <a:rPr lang="en-US" dirty="0" smtClean="0"/>
              <a:t> care</a:t>
            </a:r>
          </a:p>
          <a:p>
            <a:pPr marL="171450" indent="-171450">
              <a:buFont typeface="Arial" panose="020B0604020202020204" pitchFamily="34" charset="0"/>
              <a:buChar char="•"/>
            </a:pPr>
            <a:r>
              <a:rPr lang="en-US" dirty="0" smtClean="0"/>
              <a:t>Develop a program that is </a:t>
            </a:r>
            <a:r>
              <a:rPr lang="en-US" b="1" dirty="0" smtClean="0"/>
              <a:t>meaningful, understandable and flexible</a:t>
            </a:r>
            <a:r>
              <a:rPr lang="en-US" dirty="0" smtClean="0"/>
              <a:t> for participating clinicians</a:t>
            </a:r>
          </a:p>
          <a:p>
            <a:pPr marL="171450" indent="-171450">
              <a:buFont typeface="Arial" panose="020B0604020202020204" pitchFamily="34" charset="0"/>
              <a:buChar char="•"/>
            </a:pPr>
            <a:r>
              <a:rPr lang="en-US" dirty="0" smtClean="0"/>
              <a:t>Design</a:t>
            </a:r>
            <a:r>
              <a:rPr lang="en-US" b="1" dirty="0" smtClean="0"/>
              <a:t> incentives that drive movement </a:t>
            </a:r>
            <a:r>
              <a:rPr lang="en-US" dirty="0" smtClean="0"/>
              <a:t>toward delivery system reform principles and APMs</a:t>
            </a:r>
          </a:p>
          <a:p>
            <a:pPr marL="171450" indent="-171450">
              <a:buFont typeface="Arial" panose="020B0604020202020204" pitchFamily="34" charset="0"/>
              <a:buChar char="•"/>
            </a:pPr>
            <a:r>
              <a:rPr lang="en-US" b="1" dirty="0" smtClean="0"/>
              <a:t>Ensure close attention to excellence </a:t>
            </a:r>
            <a:r>
              <a:rPr lang="en-US" dirty="0" smtClean="0"/>
              <a:t>in Implementation, operational feasibility, and effective communication with stakeholders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29</a:t>
            </a:fld>
            <a:endParaRPr lang="en-US" dirty="0"/>
          </a:p>
        </p:txBody>
      </p:sp>
    </p:spTree>
    <p:extLst>
      <p:ext uri="{BB962C8B-B14F-4D97-AF65-F5344CB8AC3E}">
        <p14:creationId xmlns:p14="http://schemas.microsoft.com/office/powerpoint/2010/main" val="141069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2</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to know about Medicare today is that there are currently a number of different quality and value reporting programs—for example the Physician Quality Reporting Program, Value Based Payment Modifier and Medicare Electronic Health Record Incentive Program  [TRANSITION]</a:t>
            </a:r>
          </a:p>
        </p:txBody>
      </p:sp>
      <p:sp>
        <p:nvSpPr>
          <p:cNvPr id="4" name="Slide Number Placeholder 3"/>
          <p:cNvSpPr>
            <a:spLocks noGrp="1"/>
          </p:cNvSpPr>
          <p:nvPr>
            <p:ph type="sldNum" sz="quarter" idx="10"/>
          </p:nvPr>
        </p:nvSpPr>
        <p:spPr/>
        <p:txBody>
          <a:bodyPr/>
          <a:lstStyle/>
          <a:p>
            <a:fld id="{13CD7CF5-435C-45C9-B660-0EB849AFC5EA}" type="slidenum">
              <a:rPr lang="en-US" smtClean="0"/>
              <a:t>30</a:t>
            </a:fld>
            <a:endParaRPr lang="en-US" dirty="0"/>
          </a:p>
        </p:txBody>
      </p:sp>
    </p:spTree>
    <p:extLst>
      <p:ext uri="{BB962C8B-B14F-4D97-AF65-F5344CB8AC3E}">
        <p14:creationId xmlns:p14="http://schemas.microsoft.com/office/powerpoint/2010/main" val="1496904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Affected clinicians are known officially as </a:t>
            </a:r>
            <a:r>
              <a:rPr lang="en-US" b="1" i="1" dirty="0"/>
              <a:t>“eligible professionals” (EPs). </a:t>
            </a:r>
            <a:r>
              <a:rPr lang="en-US" dirty="0"/>
              <a:t>In years 1 and 2, EPs will include </a:t>
            </a:r>
            <a:r>
              <a:rPr lang="en-US" b="1" i="1" dirty="0"/>
              <a:t>physicians, PAs, nurse practitioners, clinical nurse specialists and </a:t>
            </a:r>
            <a:r>
              <a:rPr lang="en-US" b="1" i="1" dirty="0" smtClean="0"/>
              <a:t>certified registered nurse anesthetists</a:t>
            </a:r>
            <a:r>
              <a:rPr lang="en-US" dirty="0" smtClean="0"/>
              <a:t>.</a:t>
            </a:r>
            <a:endParaRPr lang="en-US" dirty="0"/>
          </a:p>
          <a:p>
            <a:r>
              <a:rPr lang="en-US" dirty="0"/>
              <a:t>But the types of Medicare Part B clinicians who will participate in MIPS will likely</a:t>
            </a:r>
            <a:r>
              <a:rPr lang="en-US" b="1" dirty="0"/>
              <a:t> </a:t>
            </a:r>
            <a:r>
              <a:rPr lang="en-US" dirty="0"/>
              <a:t>expand during the first three years of implementation of the law. </a:t>
            </a:r>
          </a:p>
          <a:p>
            <a:r>
              <a:rPr lang="en-US" dirty="0"/>
              <a:t>For example, in years 3 and beyond, the group of EPs will be expanded to include a much larger group, ranging from physical therapists to dieticians. </a:t>
            </a:r>
            <a:r>
              <a:rPr lang="en-US" b="1" i="1" dirty="0"/>
              <a:t>The exact groups included will be defined in rule-making, expected to be released later in 2016.</a:t>
            </a:r>
            <a:endParaRPr lang="en-US" dirty="0"/>
          </a:p>
          <a:p>
            <a:r>
              <a:rPr lang="en-US" dirty="0" smtClean="0"/>
              <a:t>Speak about volunteering to report</a:t>
            </a:r>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32</a:t>
            </a:fld>
            <a:endParaRPr lang="en-US"/>
          </a:p>
        </p:txBody>
      </p:sp>
    </p:spTree>
    <p:extLst>
      <p:ext uri="{BB962C8B-B14F-4D97-AF65-F5344CB8AC3E}">
        <p14:creationId xmlns:p14="http://schemas.microsoft.com/office/powerpoint/2010/main" val="137364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a:t>
            </a:r>
            <a:r>
              <a:rPr lang="en-US" b="1" i="1" dirty="0"/>
              <a:t>exceptions</a:t>
            </a:r>
            <a:r>
              <a:rPr lang="en-US" dirty="0"/>
              <a:t> to participation in MIPS? There are actually three groups of clinicians who will NOT be subject to MIPS. These include</a:t>
            </a:r>
          </a:p>
          <a:p>
            <a:pPr lvl="0"/>
            <a:r>
              <a:rPr lang="en-US" dirty="0"/>
              <a:t>Those in their first year of Medicare Part B participation</a:t>
            </a:r>
          </a:p>
          <a:p>
            <a:pPr lvl="0"/>
            <a:r>
              <a:rPr lang="en-US" dirty="0"/>
              <a:t>Those that have a very low volume of patients. (The exact threshold for “low volume” is also yet to be defined, but will likely be defined in rulemaking to be released later in 2016)</a:t>
            </a:r>
          </a:p>
          <a:p>
            <a:pPr lvl="0"/>
            <a:r>
              <a:rPr lang="en-US" dirty="0"/>
              <a:t>And certain participants in eligible alternative payment models, or “APMs” (we’ll talk more about this later)</a:t>
            </a:r>
          </a:p>
          <a:p>
            <a:r>
              <a:rPr lang="en-US" dirty="0"/>
              <a:t> </a:t>
            </a:r>
          </a:p>
          <a:p>
            <a:r>
              <a:rPr lang="en-US" dirty="0"/>
              <a:t>In addition to these three groups, it’s very important to clarify that </a:t>
            </a:r>
            <a:r>
              <a:rPr lang="en-US" b="1" i="1" dirty="0"/>
              <a:t>MIPS does NOT apply to hospitals or facilities</a:t>
            </a:r>
            <a:r>
              <a:rPr lang="en-US" dirty="0"/>
              <a:t> – it applies to individual clinicians. </a:t>
            </a:r>
          </a:p>
        </p:txBody>
      </p:sp>
      <p:sp>
        <p:nvSpPr>
          <p:cNvPr id="4" name="Slide Number Placeholder 3"/>
          <p:cNvSpPr>
            <a:spLocks noGrp="1"/>
          </p:cNvSpPr>
          <p:nvPr>
            <p:ph type="sldNum" sz="quarter" idx="10"/>
          </p:nvPr>
        </p:nvSpPr>
        <p:spPr/>
        <p:txBody>
          <a:bodyPr/>
          <a:lstStyle/>
          <a:p>
            <a:fld id="{13CD7CF5-435C-45C9-B660-0EB849AFC5EA}" type="slidenum">
              <a:rPr lang="en-US" smtClean="0"/>
              <a:t>33</a:t>
            </a:fld>
            <a:endParaRPr lang="en-US"/>
          </a:p>
        </p:txBody>
      </p:sp>
    </p:spTree>
    <p:extLst>
      <p:ext uri="{BB962C8B-B14F-4D97-AF65-F5344CB8AC3E}">
        <p14:creationId xmlns:p14="http://schemas.microsoft.com/office/powerpoint/2010/main" val="8222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financial incentives for participating in an advanced APM and getting the bonus are large, it’s important to note that most people will likely </a:t>
            </a:r>
            <a:r>
              <a:rPr lang="en-US" sz="1200" b="1"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 QPs and therefore will not receive the bonus and instead will be subject to MIPS. No matter which side of the dotted line you fall on in this picture, however, the Quality Payment Program provides multiple ways for practitioners to be rewarded for responsible practice, and multiple incentives to participate in APMs.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 order to avoid duplicative reporting across APMs and MIPS while still holding APM participants accountable for MIPS goals to the extent feasible, </a:t>
            </a:r>
            <a:r>
              <a:rPr lang="en-US" b="1" dirty="0" smtClean="0">
                <a:solidFill>
                  <a:srgbClr val="FF0000"/>
                </a:solidFill>
              </a:rPr>
              <a:t>we propose unique reporting and scoring standards for APM participants who do not become QPs</a:t>
            </a:r>
            <a:r>
              <a:rPr lang="en-US" dirty="0" smtClean="0">
                <a:solidFill>
                  <a:srgbClr val="FF0000"/>
                </a:solidFill>
              </a:rPr>
              <a:t>.</a:t>
            </a: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89947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a:t>
            </a:r>
            <a:r>
              <a:rPr lang="en-US" baseline="0" dirty="0" smtClean="0"/>
              <a:t> each category…</a:t>
            </a:r>
          </a:p>
          <a:p>
            <a:endParaRPr lang="en-US" baseline="0" dirty="0" smtClean="0"/>
          </a:p>
          <a:p>
            <a:r>
              <a:rPr lang="en-US" sz="1200" b="0" i="0" u="sng" strike="noStrike" kern="1200" baseline="0" dirty="0" smtClean="0">
                <a:solidFill>
                  <a:schemeClr val="tx1"/>
                </a:solidFill>
                <a:latin typeface="+mn-lt"/>
                <a:ea typeface="+mn-ea"/>
                <a:cs typeface="+mn-cs"/>
              </a:rPr>
              <a:t>Quality</a:t>
            </a:r>
            <a:r>
              <a:rPr lang="en-US" sz="1200" b="0" i="0" u="none" strike="noStrike" kern="1200" baseline="0" dirty="0" smtClean="0">
                <a:solidFill>
                  <a:schemeClr val="tx1"/>
                </a:solidFill>
                <a:latin typeface="+mn-lt"/>
                <a:ea typeface="+mn-ea"/>
                <a:cs typeface="+mn-cs"/>
              </a:rPr>
              <a:t>: For this category, clinicians would choose six measures to report (versus the nine measures currently required under Physician Quality Reporting System). </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Resource use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CPIA</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Advancing Care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37</a:t>
            </a:fld>
            <a:endParaRPr lang="en-US"/>
          </a:p>
        </p:txBody>
      </p:sp>
    </p:spTree>
    <p:extLst>
      <p:ext uri="{BB962C8B-B14F-4D97-AF65-F5344CB8AC3E}">
        <p14:creationId xmlns:p14="http://schemas.microsoft.com/office/powerpoint/2010/main" val="3240130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additional specificity on each of these categories will be provided in rulemaking but I’ll go ahead and provide a brief overview of each. </a:t>
            </a:r>
          </a:p>
          <a:p>
            <a:r>
              <a:rPr lang="en-US" dirty="0"/>
              <a:t> </a:t>
            </a:r>
          </a:p>
          <a:p>
            <a:r>
              <a:rPr lang="en-US" dirty="0"/>
              <a:t>With regard to the quality category, the quality measures selected will be published in an annual list. Clinicians will be able to </a:t>
            </a:r>
            <a:r>
              <a:rPr lang="en-US" b="1" i="1" dirty="0"/>
              <a:t>choose</a:t>
            </a:r>
            <a:r>
              <a:rPr lang="en-US" dirty="0"/>
              <a:t> from a variety of measures on which they’ll be evaluated. </a:t>
            </a:r>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39</a:t>
            </a:fld>
            <a:endParaRPr lang="en-US"/>
          </a:p>
        </p:txBody>
      </p:sp>
    </p:spTree>
    <p:extLst>
      <p:ext uri="{BB962C8B-B14F-4D97-AF65-F5344CB8AC3E}">
        <p14:creationId xmlns:p14="http://schemas.microsoft.com/office/powerpoint/2010/main" val="2506131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 use category will compare resources used to treat similar care episodes and clinical condition groups across practices. It’s important to remember that these measures can be </a:t>
            </a:r>
            <a:r>
              <a:rPr lang="en-US" b="1" i="1" dirty="0"/>
              <a:t>risk adjusted</a:t>
            </a:r>
            <a:r>
              <a:rPr lang="en-US" dirty="0"/>
              <a:t>  to reflect external factors that are out of a clinician’s control. </a:t>
            </a:r>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41</a:t>
            </a:fld>
            <a:endParaRPr lang="en-US"/>
          </a:p>
        </p:txBody>
      </p:sp>
    </p:spTree>
    <p:extLst>
      <p:ext uri="{BB962C8B-B14F-4D97-AF65-F5344CB8AC3E}">
        <p14:creationId xmlns:p14="http://schemas.microsoft.com/office/powerpoint/2010/main" val="118743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practice improvement – this category will include a number of things such as practice investments in care coordination or safety checklists.</a:t>
            </a:r>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43</a:t>
            </a:fld>
            <a:endParaRPr lang="en-US"/>
          </a:p>
        </p:txBody>
      </p:sp>
    </p:spTree>
    <p:extLst>
      <p:ext uri="{BB962C8B-B14F-4D97-AF65-F5344CB8AC3E}">
        <p14:creationId xmlns:p14="http://schemas.microsoft.com/office/powerpoint/2010/main" val="917111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category deals with use of electronic health records. The weighting of this category might decrease as more users adopt EHRs.</a:t>
            </a:r>
          </a:p>
        </p:txBody>
      </p:sp>
      <p:sp>
        <p:nvSpPr>
          <p:cNvPr id="4" name="Slide Number Placeholder 3"/>
          <p:cNvSpPr>
            <a:spLocks noGrp="1"/>
          </p:cNvSpPr>
          <p:nvPr>
            <p:ph type="sldNum" sz="quarter" idx="10"/>
          </p:nvPr>
        </p:nvSpPr>
        <p:spPr/>
        <p:txBody>
          <a:bodyPr/>
          <a:lstStyle/>
          <a:p>
            <a:fld id="{13CD7CF5-435C-45C9-B660-0EB849AFC5EA}" type="slidenum">
              <a:rPr lang="en-US" smtClean="0"/>
              <a:t>45</a:t>
            </a:fld>
            <a:endParaRPr lang="en-US"/>
          </a:p>
        </p:txBody>
      </p:sp>
    </p:spTree>
    <p:extLst>
      <p:ext uri="{BB962C8B-B14F-4D97-AF65-F5344CB8AC3E}">
        <p14:creationId xmlns:p14="http://schemas.microsoft.com/office/powerpoint/2010/main" val="2598104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48</a:t>
            </a:fld>
            <a:endParaRPr lang="en-US"/>
          </a:p>
        </p:txBody>
      </p:sp>
    </p:spTree>
    <p:extLst>
      <p:ext uri="{BB962C8B-B14F-4D97-AF65-F5344CB8AC3E}">
        <p14:creationId xmlns:p14="http://schemas.microsoft.com/office/powerpoint/2010/main" val="379414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rule is the next step in actually putting the new system envisioned by MACRA into place, in the form of the new Quality Payment Program.</a:t>
            </a:r>
            <a:r>
              <a:rPr lang="en-US" sz="1200" kern="1200" baseline="0" dirty="0" smtClean="0">
                <a:solidFill>
                  <a:schemeClr val="tx1"/>
                </a:solidFill>
                <a:effectLst/>
                <a:latin typeface="+mn-lt"/>
                <a:ea typeface="+mn-ea"/>
                <a:cs typeface="+mn-cs"/>
              </a:rPr>
              <a:t> I </a:t>
            </a:r>
            <a:r>
              <a:rPr lang="en-US" sz="1200" kern="1200" dirty="0" smtClean="0">
                <a:solidFill>
                  <a:schemeClr val="tx1"/>
                </a:solidFill>
                <a:effectLst/>
                <a:latin typeface="+mn-lt"/>
                <a:ea typeface="+mn-ea"/>
                <a:cs typeface="+mn-cs"/>
              </a:rPr>
              <a:t>want to thank you for all that you did to make this happen. It was thanks to strong support from medical associations and other stakeholders, that MACRA was signed into law last year.  I also want to ask for your continued help, support, and input as we move forward with implementation.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MACRA replaced a patchwork collection of quality programs with a single system where every Medicare physician and clinician has the opportunity to be paid more for better care.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Doctors will be able to practice as they always have, but will also have the chance to get paid more for high quality care and investments that support patients.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two paths to quality in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 The Merit-based Incentive Payment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 The Advanced Alternative Payment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developing the rule, we were guided by the core goals of the legislation –streamlining and strengthening quality-based payments for all physicians; rewarding participation in Advanced Alternative Payment Models that create the strongest incentives for quality and coordinated care; and giving clinicians flexibility to choose how to participate in the new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will be providing tools and education to help you get ready for performance year 2017.  Clinicians can visit </a:t>
            </a:r>
            <a:r>
              <a:rPr lang="en-US" sz="1200" u="sng" kern="1200" dirty="0" smtClean="0">
                <a:solidFill>
                  <a:schemeClr val="tx1"/>
                </a:solidFill>
                <a:effectLst/>
                <a:latin typeface="+mn-lt"/>
                <a:ea typeface="+mn-ea"/>
                <a:cs typeface="+mn-cs"/>
                <a:hlinkClick r:id="rId3"/>
              </a:rPr>
              <a:t>go.cms.gov/</a:t>
            </a:r>
            <a:r>
              <a:rPr lang="en-US" sz="1200" u="sng" kern="1200" dirty="0" err="1" smtClean="0">
                <a:solidFill>
                  <a:schemeClr val="tx1"/>
                </a:solidFill>
                <a:effectLst/>
                <a:latin typeface="+mn-lt"/>
                <a:ea typeface="+mn-ea"/>
                <a:cs typeface="+mn-cs"/>
                <a:hlinkClick r:id="rId3"/>
              </a:rPr>
              <a:t>QualityPaymentProgram</a:t>
            </a:r>
            <a:r>
              <a:rPr lang="en-US" sz="1200" u="none" kern="1200" baseline="0" dirty="0" smtClean="0">
                <a:solidFill>
                  <a:schemeClr val="tx1"/>
                </a:solidFill>
                <a:effectLst/>
                <a:latin typeface="+mn-lt"/>
                <a:ea typeface="+mn-ea"/>
                <a:cs typeface="+mn-cs"/>
              </a:rPr>
              <a:t> for more information</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addition, we’re organizing groups across the country, so you can have local help as you get ready.</a:t>
            </a:r>
          </a:p>
        </p:txBody>
      </p:sp>
      <p:sp>
        <p:nvSpPr>
          <p:cNvPr id="4" name="Slide Number Placeholder 3"/>
          <p:cNvSpPr>
            <a:spLocks noGrp="1"/>
          </p:cNvSpPr>
          <p:nvPr>
            <p:ph type="sldNum" sz="quarter" idx="10"/>
          </p:nvPr>
        </p:nvSpPr>
        <p:spPr/>
        <p:txBody>
          <a:bodyPr/>
          <a:lstStyle/>
          <a:p>
            <a:fld id="{13CD7CF5-435C-45C9-B660-0EB849AFC5EA}" type="slidenum">
              <a:rPr lang="en-US" smtClean="0"/>
              <a:t>3</a:t>
            </a:fld>
            <a:endParaRPr lang="en-US"/>
          </a:p>
        </p:txBody>
      </p:sp>
    </p:spTree>
    <p:extLst>
      <p:ext uri="{BB962C8B-B14F-4D97-AF65-F5344CB8AC3E}">
        <p14:creationId xmlns:p14="http://schemas.microsoft.com/office/powerpoint/2010/main" val="3333931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50</a:t>
            </a:fld>
            <a:endParaRPr lang="en-US"/>
          </a:p>
        </p:txBody>
      </p:sp>
    </p:spTree>
    <p:extLst>
      <p:ext uri="{BB962C8B-B14F-4D97-AF65-F5344CB8AC3E}">
        <p14:creationId xmlns:p14="http://schemas.microsoft.com/office/powerpoint/2010/main" val="4019102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payment adjustment look like? MIPS will adjust payments </a:t>
            </a:r>
            <a:r>
              <a:rPr lang="en-US" b="1" i="1" dirty="0"/>
              <a:t>positively OR negatively</a:t>
            </a:r>
            <a:r>
              <a:rPr lang="en-US" dirty="0"/>
              <a:t> based on a composite performance score for each clinician. The potential </a:t>
            </a:r>
            <a:r>
              <a:rPr lang="en-US" b="1" i="1" dirty="0"/>
              <a:t>maximum</a:t>
            </a:r>
            <a:r>
              <a:rPr lang="en-US" b="1" dirty="0"/>
              <a:t> </a:t>
            </a:r>
            <a:r>
              <a:rPr lang="en-US" dirty="0"/>
              <a:t>adjustment percentage begins at +/- 4% in 2019 and will increase each year from 2019 to 2022.  In 2022, the adjustment will be as high as +/- 9% [TRANSITION]</a:t>
            </a:r>
          </a:p>
        </p:txBody>
      </p:sp>
      <p:sp>
        <p:nvSpPr>
          <p:cNvPr id="4" name="Slide Number Placeholder 3"/>
          <p:cNvSpPr>
            <a:spLocks noGrp="1"/>
          </p:cNvSpPr>
          <p:nvPr>
            <p:ph type="sldNum" sz="quarter" idx="10"/>
          </p:nvPr>
        </p:nvSpPr>
        <p:spPr/>
        <p:txBody>
          <a:bodyPr/>
          <a:lstStyle/>
          <a:p>
            <a:fld id="{13CD7CF5-435C-45C9-B660-0EB849AFC5EA}" type="slidenum">
              <a:rPr lang="en-US" smtClean="0"/>
              <a:t>58</a:t>
            </a:fld>
            <a:endParaRPr lang="en-US"/>
          </a:p>
        </p:txBody>
      </p:sp>
    </p:spTree>
    <p:extLst>
      <p:ext uri="{BB962C8B-B14F-4D97-AF65-F5344CB8AC3E}">
        <p14:creationId xmlns:p14="http://schemas.microsoft.com/office/powerpoint/2010/main" val="3561179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emphasize that these numbers are the “extremes” – the </a:t>
            </a:r>
            <a:r>
              <a:rPr lang="en-US" b="1" i="1" dirty="0"/>
              <a:t>maximum</a:t>
            </a:r>
            <a:r>
              <a:rPr lang="en-US" dirty="0"/>
              <a:t> up or down adjustment, and a clinician’s particular adjustment call fall anywhere within that range. It’s also important to remember that MACRA is designed to be a </a:t>
            </a:r>
            <a:r>
              <a:rPr lang="en-US" b="1" i="1" dirty="0"/>
              <a:t>budget-neutral</a:t>
            </a:r>
            <a:r>
              <a:rPr lang="en-US" dirty="0"/>
              <a:t> program. That means that the total upward and downward adjustments will balance each other so that the average change will be 0%. </a:t>
            </a:r>
          </a:p>
          <a:p>
            <a:r>
              <a:rPr lang="en-US" dirty="0"/>
              <a:t> </a:t>
            </a:r>
          </a:p>
          <a:p>
            <a:r>
              <a:rPr lang="en-US" dirty="0"/>
              <a:t>To keep MACRA budget-neutral, the law allows for scaling of the </a:t>
            </a:r>
            <a:r>
              <a:rPr lang="en-US" b="1" i="1" dirty="0"/>
              <a:t>positive </a:t>
            </a:r>
            <a:r>
              <a:rPr lang="en-US" dirty="0"/>
              <a:t>adjustment factor, up to 3 times up or down. This means that the numbers highlighted here in this light green box aren’t fixed – and that the positive adjustment “reward” could potentially be 3 times the percentages listed here (for example, +12% in 2019). This scaling process will </a:t>
            </a:r>
            <a:r>
              <a:rPr lang="en-US" b="1" i="1" dirty="0"/>
              <a:t>only </a:t>
            </a:r>
            <a:r>
              <a:rPr lang="en-US" dirty="0"/>
              <a:t>apply to positive adjustments, </a:t>
            </a:r>
            <a:r>
              <a:rPr lang="en-US" b="1" i="1" dirty="0"/>
              <a:t>not</a:t>
            </a:r>
            <a:r>
              <a:rPr lang="en-US" i="1" dirty="0"/>
              <a:t> </a:t>
            </a:r>
            <a:r>
              <a:rPr lang="en-US" dirty="0"/>
              <a:t>negative ones.</a:t>
            </a:r>
          </a:p>
        </p:txBody>
      </p:sp>
      <p:sp>
        <p:nvSpPr>
          <p:cNvPr id="4" name="Slide Number Placeholder 3"/>
          <p:cNvSpPr>
            <a:spLocks noGrp="1"/>
          </p:cNvSpPr>
          <p:nvPr>
            <p:ph type="sldNum" sz="quarter" idx="10"/>
          </p:nvPr>
        </p:nvSpPr>
        <p:spPr/>
        <p:txBody>
          <a:bodyPr/>
          <a:lstStyle/>
          <a:p>
            <a:fld id="{13CD7CF5-435C-45C9-B660-0EB849AFC5EA}" type="slidenum">
              <a:rPr lang="en-US" smtClean="0"/>
              <a:t>59</a:t>
            </a:fld>
            <a:endParaRPr lang="en-US"/>
          </a:p>
        </p:txBody>
      </p:sp>
    </p:spTree>
    <p:extLst>
      <p:ext uri="{BB962C8B-B14F-4D97-AF65-F5344CB8AC3E}">
        <p14:creationId xmlns:p14="http://schemas.microsoft.com/office/powerpoint/2010/main" val="2683892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we’ve talked about what the Quality Payment Program means for you, and now you might be wondering when all of this will take effect. </a:t>
            </a:r>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62</a:t>
            </a:fld>
            <a:endParaRPr lang="en-US"/>
          </a:p>
        </p:txBody>
      </p:sp>
    </p:spTree>
    <p:extLst>
      <p:ext uri="{BB962C8B-B14F-4D97-AF65-F5344CB8AC3E}">
        <p14:creationId xmlns:p14="http://schemas.microsoft.com/office/powerpoint/2010/main" val="730354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Bonuses to qualified participants in advance APMs will also begin in 2019 and last till 2024. That 5% bonus payment will be based on the estimated total payment received by the provider for the prior year. So that means that a clinician’s bonus in 2019 will be based on payment for services in </a:t>
            </a:r>
            <a:r>
              <a:rPr lang="en-US" sz="1200" b="1" i="1" kern="1200" dirty="0" smtClean="0">
                <a:solidFill>
                  <a:schemeClr val="tx1"/>
                </a:solidFill>
                <a:effectLst/>
                <a:latin typeface="+mn-lt"/>
                <a:ea typeface="+mn-ea"/>
                <a:cs typeface="+mn-cs"/>
              </a:rPr>
              <a:t>2018.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63</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not talked about this change in as much detail in the presentation, but MACRA also creates updates to the fee schedule for all clinicians, regardless of performance in MIPS or APMs. These changes will begin in 2016. From 2016 to 2019, there will be a 0.5 percent increase per year in the Medicare fee schedule. There will be no change from 2020 to 2025. But then there will be an </a:t>
            </a:r>
            <a:r>
              <a:rPr lang="en-US" sz="1200" b="1" i="1" kern="1200" dirty="0" smtClean="0">
                <a:solidFill>
                  <a:schemeClr val="tx1"/>
                </a:solidFill>
                <a:effectLst/>
                <a:latin typeface="+mn-lt"/>
                <a:ea typeface="+mn-ea"/>
                <a:cs typeface="+mn-cs"/>
              </a:rPr>
              <a:t>important change in 2026</a:t>
            </a:r>
            <a:r>
              <a:rPr lang="en-US" sz="1200" kern="1200" dirty="0" smtClean="0">
                <a:solidFill>
                  <a:schemeClr val="tx1"/>
                </a:solidFill>
                <a:effectLst/>
                <a:latin typeface="+mn-lt"/>
                <a:ea typeface="+mn-ea"/>
                <a:cs typeface="+mn-cs"/>
              </a:rPr>
              <a:t> and beyond. Starting that year, </a:t>
            </a:r>
            <a:r>
              <a:rPr lang="en-US" sz="1200" b="1" i="1" kern="1200" dirty="0" smtClean="0">
                <a:solidFill>
                  <a:schemeClr val="tx1"/>
                </a:solidFill>
                <a:effectLst/>
                <a:latin typeface="+mn-lt"/>
                <a:ea typeface="+mn-ea"/>
                <a:cs typeface="+mn-cs"/>
              </a:rPr>
              <a:t>Qualified Participants in advanced APMs</a:t>
            </a:r>
            <a:r>
              <a:rPr lang="en-US" sz="1200" kern="1200" dirty="0" smtClean="0">
                <a:solidFill>
                  <a:schemeClr val="tx1"/>
                </a:solidFill>
                <a:effectLst/>
                <a:latin typeface="+mn-lt"/>
                <a:ea typeface="+mn-ea"/>
                <a:cs typeface="+mn-cs"/>
              </a:rPr>
              <a:t> will get a positive </a:t>
            </a:r>
            <a:r>
              <a:rPr lang="en-US" sz="1200" b="1" i="1" kern="1200" dirty="0" smtClean="0">
                <a:solidFill>
                  <a:schemeClr val="tx1"/>
                </a:solidFill>
                <a:effectLst/>
                <a:latin typeface="+mn-lt"/>
                <a:ea typeface="+mn-ea"/>
                <a:cs typeface="+mn-cs"/>
              </a:rPr>
              <a:t>0.75 percent</a:t>
            </a:r>
            <a:r>
              <a:rPr lang="en-US" sz="1200" kern="1200" dirty="0" smtClean="0">
                <a:solidFill>
                  <a:schemeClr val="tx1"/>
                </a:solidFill>
                <a:effectLst/>
                <a:latin typeface="+mn-lt"/>
                <a:ea typeface="+mn-ea"/>
                <a:cs typeface="+mn-cs"/>
              </a:rPr>
              <a:t> update to the fee schedule conversion factor each year. Everyone else will get a yearly </a:t>
            </a:r>
            <a:r>
              <a:rPr lang="en-US" sz="1200" b="1" i="1" kern="1200" dirty="0" smtClean="0">
                <a:solidFill>
                  <a:schemeClr val="tx1"/>
                </a:solidFill>
                <a:effectLst/>
                <a:latin typeface="+mn-lt"/>
                <a:ea typeface="+mn-ea"/>
                <a:cs typeface="+mn-cs"/>
              </a:rPr>
              <a:t>0.25</a:t>
            </a:r>
            <a:r>
              <a:rPr lang="en-US" sz="1200" kern="1200" dirty="0" smtClean="0">
                <a:solidFill>
                  <a:schemeClr val="tx1"/>
                </a:solidFill>
                <a:effectLst/>
                <a:latin typeface="+mn-lt"/>
                <a:ea typeface="+mn-ea"/>
                <a:cs typeface="+mn-cs"/>
              </a:rPr>
              <a:t> percent update. So as you can see, this is another strong incentive to be part of an advanced APM.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64</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put it all together. The Medicare fee schedule updates for all providers will begin in 2016. MIPS adjustments and bonuses for qualified participants in advanced Alternative Payment Models will begin in 2019. The special fee schedule update for QPs will begin in 2026. </a:t>
            </a:r>
          </a:p>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65</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go over what some of the additional rewards are for participating in an Alternative Payment Model. [TRANSITION]</a:t>
            </a:r>
          </a:p>
          <a:p>
            <a:endParaRPr lang="en-US" b="0" dirty="0">
              <a:latin typeface="+mj-lt"/>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702909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as a reminder, for those who are NOT in an APM: they will be part of the Merit Based Incentive Payment (MIPS) – and will receive positive or negative payment adjustments based on how well they  perform in the four categories mentioned earlier. They will not get any additional bonuses for being in an APM (because they’re not in one). [TRANSITION]</a:t>
            </a:r>
          </a:p>
          <a:p>
            <a:endParaRPr lang="en-US" b="0" dirty="0">
              <a:latin typeface="+mj-lt"/>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614710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about those in a “regular” APM? (In other words, APMs that don’t meet the criteria to be “</a:t>
            </a:r>
            <a:r>
              <a:rPr lang="en-US" sz="1200" b="1" kern="1200" dirty="0" smtClean="0">
                <a:solidFill>
                  <a:schemeClr val="tx1"/>
                </a:solidFill>
                <a:effectLst/>
                <a:latin typeface="+mn-lt"/>
                <a:ea typeface="+mn-ea"/>
                <a:cs typeface="+mn-cs"/>
              </a:rPr>
              <a:t>advanced </a:t>
            </a:r>
            <a:r>
              <a:rPr lang="en-US" sz="1200" kern="1200" dirty="0" smtClean="0">
                <a:solidFill>
                  <a:schemeClr val="tx1"/>
                </a:solidFill>
                <a:effectLst/>
                <a:latin typeface="+mn-lt"/>
                <a:ea typeface="+mn-ea"/>
                <a:cs typeface="+mn-cs"/>
              </a:rPr>
              <a:t>APMs”). As you know, APMs are designed to reward quality and value, so just like in pre-MACRA times, APM participants who perform well will receive rewards provided by their specific alternative payment model. In addition to this, APM participants will receive favorable scoring in MIPS categories, increasing their chance for positive payment adjustments through MIPS.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79953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want to hear from stakeholders.  In developing these new programs, we already have gone to the front lines to hear from the people who actually use these tools and systems.  We’ve recruited clinicians – doctors, nurse practitioners, specialists, technology vendors – to work with the team as we streamline, reduce burden, and improve how we pay for care. Specialists are helping us design clinically-relevant programs and tools.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be providing tools and education to help you get ready for performance year 2017.  Clinicians can visit </a:t>
            </a:r>
            <a:r>
              <a:rPr lang="en-US" sz="1200" u="sng" kern="1200" dirty="0" smtClean="0">
                <a:solidFill>
                  <a:schemeClr val="tx1"/>
                </a:solidFill>
                <a:effectLst/>
                <a:latin typeface="+mn-lt"/>
                <a:ea typeface="+mn-ea"/>
                <a:cs typeface="+mn-cs"/>
                <a:hlinkClick r:id="rId3"/>
              </a:rPr>
              <a:t>go.cms.gov/</a:t>
            </a:r>
            <a:r>
              <a:rPr lang="en-US" sz="1200" u="sng" kern="1200" dirty="0" err="1" smtClean="0">
                <a:solidFill>
                  <a:schemeClr val="tx1"/>
                </a:solidFill>
                <a:effectLst/>
                <a:latin typeface="+mn-lt"/>
                <a:ea typeface="+mn-ea"/>
                <a:cs typeface="+mn-cs"/>
                <a:hlinkClick r:id="rId3"/>
              </a:rPr>
              <a:t>QualityPaymentProgram</a:t>
            </a:r>
            <a:r>
              <a:rPr lang="en-US" sz="1200" u="none" kern="1200" baseline="0" dirty="0" smtClean="0">
                <a:solidFill>
                  <a:schemeClr val="tx1"/>
                </a:solidFill>
                <a:effectLst/>
                <a:latin typeface="+mn-lt"/>
                <a:ea typeface="+mn-ea"/>
                <a:cs typeface="+mn-cs"/>
              </a:rPr>
              <a:t> for more information</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addition, we’re organizing groups across the country, so you can have local help as you get ready.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4</a:t>
            </a:fld>
            <a:endParaRPr lang="en-US"/>
          </a:p>
        </p:txBody>
      </p:sp>
    </p:spTree>
    <p:extLst>
      <p:ext uri="{BB962C8B-B14F-4D97-AF65-F5344CB8AC3E}">
        <p14:creationId xmlns:p14="http://schemas.microsoft.com/office/powerpoint/2010/main" val="1522072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about those who are in “advanced” APMs –i.e. the ones that meet the criteria we described earlier? Like those in “regular” APMs, these individuals will receive APM-specific rewards, and some individuals (called “</a:t>
            </a:r>
            <a:r>
              <a:rPr lang="en-US" sz="1200" b="1" i="1" kern="1200" dirty="0" smtClean="0">
                <a:solidFill>
                  <a:schemeClr val="tx1"/>
                </a:solidFill>
                <a:effectLst/>
                <a:latin typeface="+mn-lt"/>
                <a:ea typeface="+mn-ea"/>
                <a:cs typeface="+mn-cs"/>
              </a:rPr>
              <a:t>qualifying</a:t>
            </a:r>
            <a:r>
              <a:rPr lang="en-US" sz="1200" b="1" kern="1200" dirty="0" smtClean="0">
                <a:solidFill>
                  <a:schemeClr val="tx1"/>
                </a:solidFill>
                <a:effectLst/>
                <a:latin typeface="+mn-lt"/>
                <a:ea typeface="+mn-ea"/>
                <a:cs typeface="+mn-cs"/>
              </a:rPr>
              <a:t> APM participants</a:t>
            </a:r>
            <a:r>
              <a:rPr lang="en-US" sz="1200" kern="1200" dirty="0" smtClean="0">
                <a:solidFill>
                  <a:schemeClr val="tx1"/>
                </a:solidFill>
                <a:effectLst/>
                <a:latin typeface="+mn-lt"/>
                <a:ea typeface="+mn-ea"/>
                <a:cs typeface="+mn-cs"/>
              </a:rPr>
              <a:t>”) will be eligible for a 5% lump sum bonus.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24631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We’ve talked about a lot of things up to this point. So now we want to summarize and emphasize the key take-away points. </a:t>
            </a:r>
          </a:p>
          <a:p>
            <a:pPr lvl="0"/>
            <a:r>
              <a:rPr lang="en-US" sz="1200" kern="1200" dirty="0" smtClean="0">
                <a:solidFill>
                  <a:schemeClr val="tx1"/>
                </a:solidFill>
                <a:effectLst/>
                <a:latin typeface="+mn-lt"/>
                <a:ea typeface="+mn-ea"/>
                <a:cs typeface="+mn-cs"/>
              </a:rPr>
              <a:t>Number 1: The Quality Payment Program changes the way that Medicare pays clinicians and offers financial incentives for providing high value care.</a:t>
            </a:r>
          </a:p>
          <a:p>
            <a:pPr lvl="0"/>
            <a:r>
              <a:rPr lang="en-US" sz="1200" kern="1200" dirty="0" smtClean="0">
                <a:solidFill>
                  <a:schemeClr val="tx1"/>
                </a:solidFill>
                <a:effectLst/>
                <a:latin typeface="+mn-lt"/>
                <a:ea typeface="+mn-ea"/>
                <a:cs typeface="+mn-cs"/>
              </a:rPr>
              <a:t>Number 2: Medicare </a:t>
            </a:r>
            <a:r>
              <a:rPr lang="en-US" sz="1200" b="1" i="1" kern="1200" dirty="0" smtClean="0">
                <a:solidFill>
                  <a:schemeClr val="tx1"/>
                </a:solidFill>
                <a:effectLst/>
                <a:latin typeface="+mn-lt"/>
                <a:ea typeface="+mn-ea"/>
                <a:cs typeface="+mn-cs"/>
              </a:rPr>
              <a:t>Part B </a:t>
            </a:r>
            <a:r>
              <a:rPr lang="en-US" sz="1200" kern="1200" dirty="0" smtClean="0">
                <a:solidFill>
                  <a:schemeClr val="tx1"/>
                </a:solidFill>
                <a:effectLst/>
                <a:latin typeface="+mn-lt"/>
                <a:ea typeface="+mn-ea"/>
                <a:cs typeface="+mn-cs"/>
              </a:rPr>
              <a:t>clinicians will participate in MIPS, </a:t>
            </a:r>
            <a:r>
              <a:rPr lang="en-US" sz="1200" b="1" i="1" kern="1200" dirty="0" smtClean="0">
                <a:solidFill>
                  <a:schemeClr val="tx1"/>
                </a:solidFill>
                <a:effectLst/>
                <a:latin typeface="+mn-lt"/>
                <a:ea typeface="+mn-ea"/>
                <a:cs typeface="+mn-cs"/>
              </a:rPr>
              <a:t>unless</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They’re in their first year of Part B participation</a:t>
            </a:r>
          </a:p>
          <a:p>
            <a:pPr lvl="1"/>
            <a:r>
              <a:rPr lang="en-US" sz="1200" kern="1200" dirty="0" smtClean="0">
                <a:solidFill>
                  <a:schemeClr val="tx1"/>
                </a:solidFill>
                <a:effectLst/>
                <a:latin typeface="+mn-lt"/>
                <a:ea typeface="+mn-ea"/>
                <a:cs typeface="+mn-cs"/>
              </a:rPr>
              <a:t>They meet criteria for participation in certain APMs (i.e. they’re Qualified Participants in advanced Alternative Payment Models), or</a:t>
            </a:r>
          </a:p>
          <a:p>
            <a:pPr lvl="1"/>
            <a:r>
              <a:rPr lang="en-US" sz="1200" kern="1200" dirty="0" smtClean="0">
                <a:solidFill>
                  <a:schemeClr val="tx1"/>
                </a:solidFill>
                <a:effectLst/>
                <a:latin typeface="+mn-lt"/>
                <a:ea typeface="+mn-ea"/>
                <a:cs typeface="+mn-cs"/>
              </a:rPr>
              <a:t>They have a low volume of patients</a:t>
            </a:r>
          </a:p>
          <a:p>
            <a:pPr lvl="0"/>
            <a:r>
              <a:rPr lang="en-US" sz="1200" kern="1200" dirty="0" smtClean="0">
                <a:solidFill>
                  <a:schemeClr val="tx1"/>
                </a:solidFill>
                <a:effectLst/>
                <a:latin typeface="+mn-lt"/>
                <a:ea typeface="+mn-ea"/>
                <a:cs typeface="+mn-cs"/>
              </a:rPr>
              <a:t>Number 3: Payment adjustments and bonuses for MIPS and APMs will begin in </a:t>
            </a:r>
            <a:r>
              <a:rPr lang="en-US" sz="1200" b="1" i="1" kern="1200" dirty="0" smtClean="0">
                <a:solidFill>
                  <a:schemeClr val="tx1"/>
                </a:solidFill>
                <a:effectLst/>
                <a:latin typeface="+mn-lt"/>
                <a:ea typeface="+mn-ea"/>
                <a:cs typeface="+mn-cs"/>
              </a:rPr>
              <a:t>2019.</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Number 4: Some things </a:t>
            </a:r>
            <a:r>
              <a:rPr lang="en-US" sz="1200" b="1" i="1" kern="1200" dirty="0" smtClean="0">
                <a:solidFill>
                  <a:schemeClr val="tx1"/>
                </a:solidFill>
                <a:effectLst/>
                <a:latin typeface="+mn-lt"/>
                <a:ea typeface="+mn-ea"/>
                <a:cs typeface="+mn-cs"/>
              </a:rPr>
              <a:t>still remain to be determined in rule-making</a:t>
            </a:r>
            <a:r>
              <a:rPr lang="en-US" sz="1200" kern="1200" dirty="0" smtClean="0">
                <a:solidFill>
                  <a:schemeClr val="tx1"/>
                </a:solidFill>
                <a:effectLst/>
                <a:latin typeface="+mn-lt"/>
                <a:ea typeface="+mn-ea"/>
                <a:cs typeface="+mn-cs"/>
              </a:rPr>
              <a:t>. A proposed rule is targeted for spring 2016, with the final rule targeted for fall 2016.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70</a:t>
            </a:fld>
            <a:endParaRPr lang="en-US"/>
          </a:p>
        </p:txBody>
      </p:sp>
    </p:spTree>
    <p:extLst>
      <p:ext uri="{BB962C8B-B14F-4D97-AF65-F5344CB8AC3E}">
        <p14:creationId xmlns:p14="http://schemas.microsoft.com/office/powerpoint/2010/main" val="3915086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DSR SLIDES; USE DEPENDING ON CONTEXT</a:t>
            </a:r>
          </a:p>
          <a:p>
            <a:r>
              <a:rPr lang="en-US" sz="1200" kern="1200" dirty="0" smtClean="0">
                <a:solidFill>
                  <a:schemeClr val="tx1"/>
                </a:solidFill>
                <a:effectLst/>
                <a:latin typeface="+mn-lt"/>
                <a:ea typeface="+mn-ea"/>
                <a:cs typeface="+mn-cs"/>
              </a:rPr>
              <a:t>So we’ve covered what the</a:t>
            </a:r>
            <a:r>
              <a:rPr lang="en-US" sz="1200" kern="1200" baseline="0" dirty="0" smtClean="0">
                <a:solidFill>
                  <a:schemeClr val="tx1"/>
                </a:solidFill>
                <a:effectLst/>
                <a:latin typeface="+mn-lt"/>
                <a:ea typeface="+mn-ea"/>
                <a:cs typeface="+mn-cs"/>
              </a:rPr>
              <a:t> Quality Payment Program </a:t>
            </a:r>
            <a:r>
              <a:rPr lang="en-US" sz="1200" kern="1200" dirty="0" smtClean="0">
                <a:solidFill>
                  <a:schemeClr val="tx1"/>
                </a:solidFill>
                <a:effectLst/>
                <a:latin typeface="+mn-lt"/>
                <a:ea typeface="+mn-ea"/>
                <a:cs typeface="+mn-cs"/>
              </a:rPr>
              <a:t>means for the individual clinician. But MACRA also makes a number of other changes on a macro level.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71</a:t>
            </a:fld>
            <a:endParaRPr lang="en-US"/>
          </a:p>
        </p:txBody>
      </p:sp>
    </p:spTree>
    <p:extLst>
      <p:ext uri="{BB962C8B-B14F-4D97-AF65-F5344CB8AC3E}">
        <p14:creationId xmlns:p14="http://schemas.microsoft.com/office/powerpoint/2010/main" val="1323324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it helps support improved care delivery and transformation by investing in support for providers on the ground. It allocates $20 million per year to provide technical assistance to small practices, who might want help with understanding MIPS or transitioning to an APM.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also promotes innovation by creating an advisory committee to help promote development new of physician-focused payment models (PPFMs). These new payment models will provide new opportunities for providers to be part of alternative payment models.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72</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Advisory Panel is formally known as the Independent Physician Focused Payment Model Technical Advisory Panel (or P-TAC). MACRA established this special committee whose goal is to encourage new APM options for Medicare clinicians. The TAC is a forum through which the physician community can identify needs and suggest ways to fill any potential gaps in the existing portfolio of CMMI models and advanced APMs.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committee reviews model proposals and submits recommendations, and CMS can consider testing the proposed models. Of note, models that are proposed by the PFPM will have the same standing and potential to qualify as advanced APMs as other CMS originated models.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73</a:t>
            </a:fld>
            <a:endParaRPr lang="en-US"/>
          </a:p>
        </p:txBody>
      </p:sp>
    </p:spTree>
    <p:extLst>
      <p:ext uri="{BB962C8B-B14F-4D97-AF65-F5344CB8AC3E}">
        <p14:creationId xmlns:p14="http://schemas.microsoft.com/office/powerpoint/2010/main" val="1198702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dirty="0" smtClean="0">
                <a:solidFill>
                  <a:srgbClr val="FF0000"/>
                </a:solidFill>
              </a:rPr>
              <a:t>We are proposing </a:t>
            </a:r>
            <a:r>
              <a:rPr lang="en-US" sz="800" i="0" dirty="0" smtClean="0"/>
              <a:t>criteria for the Committee to use in making comments and recommendations on proposed Physician-focused Payment Models. The criteria require that proposed Physician-Focused Payment Models further the goals outlined by the law, as well as reduce cost, improve care or both. The law, through this committee, provides a unique opportunity for stakeholders to have a key role in the development of new models and to help determine priorities for the physician community. </a:t>
            </a:r>
            <a:endParaRPr lang="en-US" sz="800" i="0" dirty="0" smtClean="0">
              <a:solidFill>
                <a:srgbClr val="FF0000"/>
              </a:solidFill>
            </a:endParaRPr>
          </a:p>
          <a:p>
            <a:endParaRPr lang="en-US" sz="800" i="1" dirty="0"/>
          </a:p>
        </p:txBody>
      </p:sp>
      <p:sp>
        <p:nvSpPr>
          <p:cNvPr id="4" name="Slide Number Placeholder 3"/>
          <p:cNvSpPr>
            <a:spLocks noGrp="1"/>
          </p:cNvSpPr>
          <p:nvPr>
            <p:ph type="sldNum" sz="quarter" idx="10"/>
          </p:nvPr>
        </p:nvSpPr>
        <p:spPr/>
        <p:txBody>
          <a:bodyPr/>
          <a:lstStyle/>
          <a:p>
            <a:fld id="{13CD7CF5-435C-45C9-B660-0EB849AFC5EA}" type="slidenum">
              <a:rPr lang="en-US" smtClean="0"/>
              <a:t>74</a:t>
            </a:fld>
            <a:endParaRPr lang="en-US"/>
          </a:p>
        </p:txBody>
      </p:sp>
    </p:spTree>
    <p:extLst>
      <p:ext uri="{BB962C8B-B14F-4D97-AF65-F5344CB8AC3E}">
        <p14:creationId xmlns:p14="http://schemas.microsoft.com/office/powerpoint/2010/main" val="2501564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address specific questions that may arise)</a:t>
            </a:r>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75</a:t>
            </a:fld>
            <a:endParaRPr lang="en-US"/>
          </a:p>
        </p:txBody>
      </p:sp>
    </p:spTree>
    <p:extLst>
      <p:ext uri="{BB962C8B-B14F-4D97-AF65-F5344CB8AC3E}">
        <p14:creationId xmlns:p14="http://schemas.microsoft.com/office/powerpoint/2010/main" val="464394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MACRA does it helps to understand how providers have traditionally been paid under Medicare. First, Medicare uses a fee-for-service model to pay doctors and other clinicians. The fee-for-service model, as its name implies, pays based on the number of services performed, but it doesn’t really address the quality of the services provided. In short, it incentivizes volume over value. </a:t>
            </a:r>
          </a:p>
          <a:p>
            <a:r>
              <a:rPr lang="en-US" dirty="0"/>
              <a:t> </a:t>
            </a:r>
          </a:p>
          <a:p>
            <a:r>
              <a:rPr lang="en-US" dirty="0"/>
              <a:t>Second, many of you may have likely heard of the “SGR”, or the Sustainable Growth Rate. This provision was passed by Congress in 1997 to help control the growing cost of Medicare payments to physicians. Under the SGR, if overall physician costs exceeded target Medicare expenditures (as predicted by looking at GDP growth)…[TRANSITION]</a:t>
            </a:r>
          </a:p>
        </p:txBody>
      </p:sp>
      <p:sp>
        <p:nvSpPr>
          <p:cNvPr id="4" name="Slide Number Placeholder 3"/>
          <p:cNvSpPr>
            <a:spLocks noGrp="1"/>
          </p:cNvSpPr>
          <p:nvPr>
            <p:ph type="sldNum" sz="quarter" idx="10"/>
          </p:nvPr>
        </p:nvSpPr>
        <p:spPr/>
        <p:txBody>
          <a:bodyPr/>
          <a:lstStyle/>
          <a:p>
            <a:fld id="{13CD7CF5-435C-45C9-B660-0EB849AFC5EA}" type="slidenum">
              <a:rPr lang="en-US" smtClean="0"/>
              <a:t>76</a:t>
            </a:fld>
            <a:endParaRPr lang="en-US" dirty="0"/>
          </a:p>
        </p:txBody>
      </p:sp>
    </p:spTree>
    <p:extLst>
      <p:ext uri="{BB962C8B-B14F-4D97-AF65-F5344CB8AC3E}">
        <p14:creationId xmlns:p14="http://schemas.microsoft.com/office/powerpoint/2010/main" val="688668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…physician Medicare payments would be cut across the board for the following year.</a:t>
            </a:r>
          </a:p>
        </p:txBody>
      </p:sp>
      <p:sp>
        <p:nvSpPr>
          <p:cNvPr id="4" name="Slide Number Placeholder 3"/>
          <p:cNvSpPr>
            <a:spLocks noGrp="1"/>
          </p:cNvSpPr>
          <p:nvPr>
            <p:ph type="sldNum" sz="quarter" idx="10"/>
          </p:nvPr>
        </p:nvSpPr>
        <p:spPr/>
        <p:txBody>
          <a:bodyPr/>
          <a:lstStyle/>
          <a:p>
            <a:fld id="{13CD7CF5-435C-45C9-B660-0EB849AFC5EA}" type="slidenum">
              <a:rPr lang="en-US" smtClean="0"/>
              <a:t>77</a:t>
            </a:fld>
            <a:endParaRPr lang="en-US" dirty="0"/>
          </a:p>
        </p:txBody>
      </p:sp>
    </p:spTree>
    <p:extLst>
      <p:ext uri="{BB962C8B-B14F-4D97-AF65-F5344CB8AC3E}">
        <p14:creationId xmlns:p14="http://schemas.microsoft.com/office/powerpoint/2010/main" val="864525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costs regularly exceeded predicted targets, and since 2002 Congress has regularly passed temporary so-called “doc fixes” to avert cuts. The fix meant that the deficit or cut would roll over to the next year, compounding the problem. For example, no “doc fix” in 2015 would have resulted in a 21% payment cut across the board to clinicians.</a:t>
            </a:r>
          </a:p>
          <a:p>
            <a:r>
              <a:rPr lang="en-US" dirty="0"/>
              <a:t> </a:t>
            </a:r>
          </a:p>
          <a:p>
            <a:r>
              <a:rPr lang="en-US" dirty="0"/>
              <a:t>Instead of relying on these last minute “doc fixes,” MACRA replaces the SGR with a more </a:t>
            </a:r>
            <a:r>
              <a:rPr lang="en-US" b="1" i="1" dirty="0"/>
              <a:t>predictable</a:t>
            </a:r>
            <a:r>
              <a:rPr lang="en-US" i="1" dirty="0"/>
              <a:t> </a:t>
            </a:r>
            <a:r>
              <a:rPr lang="en-US" dirty="0"/>
              <a:t>payment method that promotes value over the long term.</a:t>
            </a:r>
          </a:p>
        </p:txBody>
      </p:sp>
      <p:sp>
        <p:nvSpPr>
          <p:cNvPr id="4" name="Slide Number Placeholder 3"/>
          <p:cNvSpPr>
            <a:spLocks noGrp="1"/>
          </p:cNvSpPr>
          <p:nvPr>
            <p:ph type="sldNum" sz="quarter" idx="10"/>
          </p:nvPr>
        </p:nvSpPr>
        <p:spPr/>
        <p:txBody>
          <a:bodyPr/>
          <a:lstStyle/>
          <a:p>
            <a:fld id="{13CD7CF5-435C-45C9-B660-0EB849AFC5EA}" type="slidenum">
              <a:rPr lang="en-US" smtClean="0"/>
              <a:t>78</a:t>
            </a:fld>
            <a:endParaRPr lang="en-US" dirty="0"/>
          </a:p>
        </p:txBody>
      </p:sp>
    </p:spTree>
    <p:extLst>
      <p:ext uri="{BB962C8B-B14F-4D97-AF65-F5344CB8AC3E}">
        <p14:creationId xmlns:p14="http://schemas.microsoft.com/office/powerpoint/2010/main" val="295754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is an alternative payment model, or APM? Some of you may have heard of this term or even be in an APM yourself.  Alternative Payment Models are </a:t>
            </a:r>
            <a:r>
              <a:rPr lang="en-US" sz="1200" b="1" i="1" kern="1200" dirty="0" smtClean="0">
                <a:solidFill>
                  <a:schemeClr val="tx1"/>
                </a:solidFill>
                <a:effectLst/>
                <a:latin typeface="+mn-lt"/>
                <a:ea typeface="+mn-ea"/>
                <a:cs typeface="+mn-cs"/>
              </a:rPr>
              <a:t>new approaches to paying for care</a:t>
            </a:r>
            <a:r>
              <a:rPr lang="en-US" sz="1200" kern="1200" dirty="0" smtClean="0">
                <a:solidFill>
                  <a:schemeClr val="tx1"/>
                </a:solidFill>
                <a:effectLst/>
                <a:latin typeface="+mn-lt"/>
                <a:ea typeface="+mn-ea"/>
                <a:cs typeface="+mn-cs"/>
              </a:rPr>
              <a:t> in ways that incentivize quality and value. Broadly speaking, these models differ from regular fee-for-service in that providers are accountable for both the cost AND the quality of care of patients in their model.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important to note that MACRA has a </a:t>
            </a:r>
            <a:r>
              <a:rPr lang="en-US" sz="1200" b="1" i="1" kern="1200" dirty="0" smtClean="0">
                <a:solidFill>
                  <a:schemeClr val="tx1"/>
                </a:solidFill>
                <a:effectLst/>
                <a:latin typeface="+mn-lt"/>
                <a:ea typeface="+mn-ea"/>
                <a:cs typeface="+mn-cs"/>
              </a:rPr>
              <a:t>specific definition</a:t>
            </a:r>
            <a:r>
              <a:rPr lang="en-US" sz="1200" kern="1200" dirty="0" smtClean="0">
                <a:solidFill>
                  <a:schemeClr val="tx1"/>
                </a:solidFill>
                <a:effectLst/>
                <a:latin typeface="+mn-lt"/>
                <a:ea typeface="+mn-ea"/>
                <a:cs typeface="+mn-cs"/>
              </a:rPr>
              <a:t> for APMs. According to MACRA statute, APMs include: CMS Innovation Center models, the Medicare Shared Savings Program, demos under the Health Care Quality Demonstration program, and demos required by federal law.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5</a:t>
            </a:fld>
            <a:endParaRPr lang="en-US"/>
          </a:p>
        </p:txBody>
      </p:sp>
    </p:spTree>
    <p:extLst>
      <p:ext uri="{BB962C8B-B14F-4D97-AF65-F5344CB8AC3E}">
        <p14:creationId xmlns:p14="http://schemas.microsoft.com/office/powerpoint/2010/main" val="2873269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55 (partial QPs, continued)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meet a slightly reduced threshold, you may be a partially qualified professional, also known as a partial QP. For example, this threshold will be 20% in 2019 when this provision kicks 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a partial QP, you can choose to opt out of MIPS, in which case you won’t receive any payment adjustments. OR you can choose to participate in MIPS. In both cases you will still of course be eligible for the base incentives that your APM provides – MACRA won’t change that.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79</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82</a:t>
            </a:fld>
            <a:endParaRPr lang="en-US"/>
          </a:p>
        </p:txBody>
      </p:sp>
    </p:spTree>
    <p:extLst>
      <p:ext uri="{BB962C8B-B14F-4D97-AF65-F5344CB8AC3E}">
        <p14:creationId xmlns:p14="http://schemas.microsoft.com/office/powerpoint/2010/main" val="1125143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[Could walk through this chart using one audience member as an example; could also move slide to end of presentation before the appendix, if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86</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that’s what APMs in general include. But now we want to talk about</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advanced APMs.</a:t>
            </a:r>
            <a:r>
              <a:rPr lang="en-US" sz="1200" kern="1200" dirty="0" smtClean="0">
                <a:solidFill>
                  <a:schemeClr val="tx1"/>
                </a:solidFill>
                <a:effectLst/>
                <a:latin typeface="+mn-lt"/>
                <a:ea typeface="+mn-ea"/>
                <a:cs typeface="+mn-cs"/>
              </a:rPr>
              <a:t> According to MACRA, advanced APMs have to meet </a:t>
            </a:r>
            <a:r>
              <a:rPr lang="en-US" sz="1200" b="1" i="1" kern="1200" dirty="0" smtClean="0">
                <a:solidFill>
                  <a:schemeClr val="tx1"/>
                </a:solidFill>
                <a:effectLst/>
                <a:latin typeface="+mn-lt"/>
                <a:ea typeface="+mn-ea"/>
                <a:cs typeface="+mn-cs"/>
              </a:rPr>
              <a:t>certain criteria</a:t>
            </a:r>
            <a:r>
              <a:rPr lang="en-US" sz="1200" kern="1200" dirty="0" smtClean="0">
                <a:solidFill>
                  <a:schemeClr val="tx1"/>
                </a:solidFill>
                <a:effectLst/>
                <a:latin typeface="+mn-lt"/>
                <a:ea typeface="+mn-ea"/>
                <a:cs typeface="+mn-cs"/>
              </a:rPr>
              <a:t> which include: </a:t>
            </a:r>
          </a:p>
          <a:p>
            <a:pPr lvl="0"/>
            <a:r>
              <a:rPr lang="en-US" sz="1200" kern="1200" dirty="0" smtClean="0">
                <a:solidFill>
                  <a:schemeClr val="tx1"/>
                </a:solidFill>
                <a:effectLst/>
                <a:latin typeface="+mn-lt"/>
                <a:ea typeface="+mn-ea"/>
                <a:cs typeface="+mn-cs"/>
              </a:rPr>
              <a:t>basing payment on quality measures comparable to those in MIPS, </a:t>
            </a:r>
          </a:p>
          <a:p>
            <a:pPr lvl="0"/>
            <a:r>
              <a:rPr lang="en-US" sz="1200" kern="1200" dirty="0" smtClean="0">
                <a:solidFill>
                  <a:schemeClr val="tx1"/>
                </a:solidFill>
                <a:effectLst/>
                <a:latin typeface="+mn-lt"/>
                <a:ea typeface="+mn-ea"/>
                <a:cs typeface="+mn-cs"/>
              </a:rPr>
              <a:t>requiring use of EHR, and </a:t>
            </a:r>
          </a:p>
          <a:p>
            <a:pPr lvl="0"/>
            <a:r>
              <a:rPr lang="en-US" sz="1200" kern="1200" dirty="0" smtClean="0">
                <a:solidFill>
                  <a:schemeClr val="tx1"/>
                </a:solidFill>
                <a:effectLst/>
                <a:latin typeface="+mn-lt"/>
                <a:ea typeface="+mn-ea"/>
                <a:cs typeface="+mn-cs"/>
              </a:rPr>
              <a:t>either bearing </a:t>
            </a:r>
            <a:r>
              <a:rPr lang="en-US" sz="1200" b="1" kern="1200" dirty="0" smtClean="0">
                <a:solidFill>
                  <a:schemeClr val="tx1"/>
                </a:solidFill>
                <a:effectLst/>
                <a:latin typeface="+mn-lt"/>
                <a:ea typeface="+mn-ea"/>
                <a:cs typeface="+mn-cs"/>
              </a:rPr>
              <a:t>more than nominal</a:t>
            </a:r>
            <a:r>
              <a:rPr lang="en-US" sz="1200" kern="1200" dirty="0" smtClean="0">
                <a:solidFill>
                  <a:schemeClr val="tx1"/>
                </a:solidFill>
                <a:effectLst/>
                <a:latin typeface="+mn-lt"/>
                <a:ea typeface="+mn-ea"/>
                <a:cs typeface="+mn-cs"/>
              </a:rPr>
              <a:t> financial risk OR being a medical home model expanded under CMMI authority.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all might sound pretty technical – the main takeaway point here is that </a:t>
            </a:r>
            <a:r>
              <a:rPr lang="en-US" sz="1200" b="1" i="1" kern="1200" dirty="0" smtClean="0">
                <a:solidFill>
                  <a:schemeClr val="tx1"/>
                </a:solidFill>
                <a:effectLst/>
                <a:latin typeface="+mn-lt"/>
                <a:ea typeface="+mn-ea"/>
                <a:cs typeface="+mn-cs"/>
              </a:rPr>
              <a:t>advanced APMs are the most advanced APMs and must meet these specific criteria. </a:t>
            </a:r>
            <a:r>
              <a:rPr lang="en-US" sz="1200" kern="1200" dirty="0" smtClean="0">
                <a:solidFill>
                  <a:schemeClr val="tx1"/>
                </a:solidFill>
                <a:effectLst/>
                <a:latin typeface="+mn-lt"/>
                <a:ea typeface="+mn-ea"/>
                <a:cs typeface="+mn-cs"/>
              </a:rPr>
              <a:t>It is a very high bar to be an “advanced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6</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7</a:t>
            </a:fld>
            <a:endParaRPr lang="en-US"/>
          </a:p>
        </p:txBody>
      </p:sp>
    </p:spTree>
    <p:extLst>
      <p:ext uri="{BB962C8B-B14F-4D97-AF65-F5344CB8AC3E}">
        <p14:creationId xmlns:p14="http://schemas.microsoft.com/office/powerpoint/2010/main" val="293596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do these special alternative payment models fit into the broader changes in MACRA? The key point is that MACRA creates </a:t>
            </a:r>
            <a:r>
              <a:rPr lang="en-US" sz="1200" b="1" i="1" kern="1200" dirty="0" smtClean="0">
                <a:solidFill>
                  <a:schemeClr val="tx1"/>
                </a:solidFill>
                <a:effectLst/>
                <a:latin typeface="+mn-lt"/>
                <a:ea typeface="+mn-ea"/>
                <a:cs typeface="+mn-cs"/>
              </a:rPr>
              <a:t>extra</a:t>
            </a:r>
            <a:r>
              <a:rPr lang="en-US" sz="1200" kern="1200" dirty="0" smtClean="0">
                <a:solidFill>
                  <a:schemeClr val="tx1"/>
                </a:solidFill>
                <a:effectLst/>
                <a:latin typeface="+mn-lt"/>
                <a:ea typeface="+mn-ea"/>
                <a:cs typeface="+mn-cs"/>
              </a:rPr>
              <a:t> incentives for APM participation. It </a:t>
            </a:r>
            <a:r>
              <a:rPr lang="en-US" sz="1200" b="1" i="1" kern="1200" dirty="0" smtClean="0">
                <a:solidFill>
                  <a:schemeClr val="tx1"/>
                </a:solidFill>
                <a:effectLst/>
                <a:latin typeface="+mn-lt"/>
                <a:ea typeface="+mn-ea"/>
                <a:cs typeface="+mn-cs"/>
              </a:rPr>
              <a:t>does NOT change</a:t>
            </a:r>
            <a:r>
              <a:rPr lang="en-US" sz="1200" kern="1200" dirty="0" smtClean="0">
                <a:solidFill>
                  <a:schemeClr val="tx1"/>
                </a:solidFill>
                <a:effectLst/>
                <a:latin typeface="+mn-lt"/>
                <a:ea typeface="+mn-ea"/>
                <a:cs typeface="+mn-cs"/>
              </a:rPr>
              <a:t> how any particular APM rewards value. That is, its goal is not to </a:t>
            </a:r>
            <a:r>
              <a:rPr lang="en-US" sz="1200" b="1" i="1" kern="1200" dirty="0" smtClean="0">
                <a:solidFill>
                  <a:schemeClr val="tx1"/>
                </a:solidFill>
                <a:effectLst/>
                <a:latin typeface="+mn-lt"/>
                <a:ea typeface="+mn-ea"/>
                <a:cs typeface="+mn-cs"/>
              </a:rPr>
              <a:t>replace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existing incentives, but to </a:t>
            </a:r>
            <a:r>
              <a:rPr lang="en-US" sz="1200" b="1" i="1" kern="1200" dirty="0" smtClean="0">
                <a:solidFill>
                  <a:schemeClr val="tx1"/>
                </a:solidFill>
                <a:effectLst/>
                <a:latin typeface="+mn-lt"/>
                <a:ea typeface="+mn-ea"/>
                <a:cs typeface="+mn-cs"/>
              </a:rPr>
              <a:t>supplement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them. You entered an APM to practice care in responsible ways, and MACRA is a way to acknowledge and reward you for that commitment.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8</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11</a:t>
            </a:fld>
            <a:endParaRPr lang="en-US"/>
          </a:p>
        </p:txBody>
      </p:sp>
    </p:spTree>
    <p:extLst>
      <p:ext uri="{BB962C8B-B14F-4D97-AF65-F5344CB8AC3E}">
        <p14:creationId xmlns:p14="http://schemas.microsoft.com/office/powerpoint/2010/main" val="10574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F9C96-6FC5-44B0-8FEA-F0A0CC2DF46C}" type="datetime1">
              <a:rPr lang="en-US" smtClean="0"/>
              <a:t>05/05/2016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191284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3DAC0-337D-4EA3-9451-DBC77001E015}" type="datetime1">
              <a:rPr lang="en-US" smtClean="0"/>
              <a:t>05/05/2016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128891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D54C7-60F9-432C-9476-6AE17C043CEB}" type="datetime1">
              <a:rPr lang="en-US" smtClean="0"/>
              <a:t>05/05/2016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22424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spTree>
    <p:extLst>
      <p:ext uri="{BB962C8B-B14F-4D97-AF65-F5344CB8AC3E}">
        <p14:creationId xmlns:p14="http://schemas.microsoft.com/office/powerpoint/2010/main" val="1663127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83FA9-10AD-4B08-A6A3-BE45086D33E6}" type="datetime1">
              <a:rPr lang="en-US" smtClean="0"/>
              <a:t>05/05/2016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203181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D926E-45F1-40E4-8E4D-8CE5CBBAE591}" type="datetime1">
              <a:rPr lang="en-US" smtClean="0"/>
              <a:t>05/05/2016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23974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850E7E-E646-4510-AD25-678CC475E1A9}" type="datetime1">
              <a:rPr lang="en-US" smtClean="0"/>
              <a:t>05/05/2016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16523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35B251-487B-48CA-BF3F-097CC6CA98BF}" type="datetime1">
              <a:rPr lang="en-US" smtClean="0"/>
              <a:t>05/05/2016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39171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BDD0A-7501-44BD-95B1-894370A76251}" type="datetime1">
              <a:rPr lang="en-US" smtClean="0"/>
              <a:t>05/05/2016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103525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A283A-ED7C-4A46-9802-958C45CD173C}" type="datetime1">
              <a:rPr lang="en-US" smtClean="0"/>
              <a:t>05/05/2016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321572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5E878-8DFA-4440-B9E9-72CC1BC2E9B4}" type="datetime1">
              <a:rPr lang="en-US" smtClean="0"/>
              <a:t>05/05/2016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238504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F09AB-3D8C-42D3-AFDC-99BD542BE2A9}" type="datetime1">
              <a:rPr lang="en-US" smtClean="0"/>
              <a:t>05/05/2016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59515-6042-4DBC-99E0-9F999718C03D}" type="slidenum">
              <a:rPr lang="en-US" smtClean="0"/>
              <a:t>‹#›</a:t>
            </a:fld>
            <a:endParaRPr lang="en-US"/>
          </a:p>
        </p:txBody>
      </p:sp>
    </p:spTree>
    <p:extLst>
      <p:ext uri="{BB962C8B-B14F-4D97-AF65-F5344CB8AC3E}">
        <p14:creationId xmlns:p14="http://schemas.microsoft.com/office/powerpoint/2010/main" val="169113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378D7-7BFF-407D-9E2D-6886682F3058}" type="datetime1">
              <a:rPr lang="en-US" smtClean="0"/>
              <a:t>05/05/2016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59515-6042-4DBC-99E0-9F999718C03D}" type="slidenum">
              <a:rPr lang="en-US" smtClean="0"/>
              <a:t>‹#›</a:t>
            </a:fld>
            <a:endParaRPr lang="en-US"/>
          </a:p>
        </p:txBody>
      </p:sp>
    </p:spTree>
    <p:extLst>
      <p:ext uri="{BB962C8B-B14F-4D97-AF65-F5344CB8AC3E}">
        <p14:creationId xmlns:p14="http://schemas.microsoft.com/office/powerpoint/2010/main" val="740048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hyperlink" Target="http://go.cms.gov/QualityPaymentProgra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6.wdp"/></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7.wdp"/></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7.wdp"/></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7.wdp"/></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7.wdp"/></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8.wdp"/><Relationship Id="rId4" Type="http://schemas.openxmlformats.org/officeDocument/2006/relationships/image" Target="../media/image28.png"/><Relationship Id="rId9" Type="http://schemas.openxmlformats.org/officeDocument/2006/relationships/hyperlink" Target="https://aspe.hhs.gov/ptac-physician-focused-payment-model-technical-advisory-committee"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0.wdp"/></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1.wdp"/></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CRA-LAN-PPT.jpg"/>
          <p:cNvPicPr>
            <a:picLocks noChangeAspect="1"/>
          </p:cNvPicPr>
          <p:nvPr/>
        </p:nvPicPr>
        <p:blipFill rotWithShape="1">
          <a:blip r:embed="rId3" cstate="print">
            <a:extLst>
              <a:ext uri="{28A0092B-C50C-407E-A947-70E740481C1C}">
                <a14:useLocalDpi xmlns:a14="http://schemas.microsoft.com/office/drawing/2010/main" val="0"/>
              </a:ext>
            </a:extLst>
          </a:blip>
          <a:srcRect l="7400" t="21926" r="15" b="-27413"/>
          <a:stretch/>
        </p:blipFill>
        <p:spPr>
          <a:xfrm>
            <a:off x="-12022" y="1660310"/>
            <a:ext cx="9171432" cy="7031736"/>
          </a:xfrm>
          <a:prstGeom prst="rect">
            <a:avLst/>
          </a:prstGeom>
        </p:spPr>
      </p:pic>
      <p:sp>
        <p:nvSpPr>
          <p:cNvPr id="5" name="Title 4"/>
          <p:cNvSpPr>
            <a:spLocks noGrp="1"/>
          </p:cNvSpPr>
          <p:nvPr>
            <p:ph type="title"/>
          </p:nvPr>
        </p:nvSpPr>
        <p:spPr>
          <a:xfrm>
            <a:off x="0" y="1371599"/>
            <a:ext cx="9144000" cy="1864441"/>
          </a:xfrm>
        </p:spPr>
        <p:txBody>
          <a:bodyPr/>
          <a:lstStyle/>
          <a:p>
            <a:r>
              <a:rPr lang="en-US" sz="2000" dirty="0" smtClean="0"/>
              <a:t>THE </a:t>
            </a:r>
            <a:br>
              <a:rPr lang="en-US" sz="2000" dirty="0" smtClean="0"/>
            </a:br>
            <a:r>
              <a:rPr lang="en-US" sz="3600" dirty="0" smtClean="0"/>
              <a:t>MEDICARE ACCESS &amp; </a:t>
            </a:r>
            <a:br>
              <a:rPr lang="en-US" sz="3600" dirty="0" smtClean="0"/>
            </a:br>
            <a:r>
              <a:rPr lang="en-US" sz="3600" dirty="0" smtClean="0"/>
              <a:t>CHIP REAUTHORIZATION ACT </a:t>
            </a:r>
            <a:r>
              <a:rPr lang="en-US" sz="2800" dirty="0" smtClean="0"/>
              <a:t/>
            </a:r>
            <a:br>
              <a:rPr lang="en-US" sz="2800" dirty="0" smtClean="0"/>
            </a:br>
            <a:r>
              <a:rPr lang="en-US" sz="2000" dirty="0" smtClean="0"/>
              <a:t>OF 2015</a:t>
            </a:r>
            <a:endParaRPr lang="en-US" sz="2000" dirty="0"/>
          </a:p>
        </p:txBody>
      </p:sp>
      <p:sp>
        <p:nvSpPr>
          <p:cNvPr id="4" name="TextBox 3"/>
          <p:cNvSpPr txBox="1"/>
          <p:nvPr/>
        </p:nvSpPr>
        <p:spPr>
          <a:xfrm>
            <a:off x="2645830" y="3414232"/>
            <a:ext cx="4593170" cy="1569660"/>
          </a:xfrm>
          <a:prstGeom prst="rect">
            <a:avLst/>
          </a:prstGeom>
          <a:solidFill>
            <a:srgbClr val="BCE0FF">
              <a:alpha val="52000"/>
            </a:srgbClr>
          </a:solidFill>
        </p:spPr>
        <p:txBody>
          <a:bodyPr wrap="square" rtlCol="0">
            <a:spAutoFit/>
          </a:bodyPr>
          <a:lstStyle/>
          <a:p>
            <a:pPr algn="ctr"/>
            <a:r>
              <a:rPr lang="en-US" sz="4800" b="1" i="1" dirty="0" smtClean="0">
                <a:solidFill>
                  <a:srgbClr val="084A9C"/>
                </a:solidFill>
                <a:latin typeface="+mj-lt"/>
              </a:rPr>
              <a:t>Quality Payment Program</a:t>
            </a:r>
            <a:endParaRPr lang="en-US" sz="4800" b="1" i="1" dirty="0">
              <a:solidFill>
                <a:srgbClr val="084A9C"/>
              </a:solidFill>
              <a:latin typeface="+mj-lt"/>
            </a:endParaRPr>
          </a:p>
        </p:txBody>
      </p:sp>
    </p:spTree>
    <p:extLst>
      <p:ext uri="{BB962C8B-B14F-4D97-AF65-F5344CB8AC3E}">
        <p14:creationId xmlns:p14="http://schemas.microsoft.com/office/powerpoint/2010/main" val="374915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10</a:t>
            </a:fld>
            <a:endParaRPr lang="en-US"/>
          </a:p>
        </p:txBody>
      </p:sp>
      <p:sp>
        <p:nvSpPr>
          <p:cNvPr id="5" name="Title 1"/>
          <p:cNvSpPr txBox="1">
            <a:spLocks/>
          </p:cNvSpPr>
          <p:nvPr/>
        </p:nvSpPr>
        <p:spPr>
          <a:xfrm>
            <a:off x="2552700" y="1905000"/>
            <a:ext cx="5905500" cy="248072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An Advanced APM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must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base payment on quality measures</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comparable to those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under the proposed annual list of MIPS quality performance measures; </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 minimum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number of measures or domain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requirements,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except</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that an Advanced APM must  have at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least one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outcome measure</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unless there is not an appropriate outcome measure available under MIPS</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515938" indent="-396875" algn="l">
              <a:spcAft>
                <a:spcPts val="600"/>
              </a:spcAft>
              <a:buFont typeface="Wingdings" panose="05000000000000000000" pitchFamily="2" charset="2"/>
              <a:buChar char="ü"/>
            </a:pP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2</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Requires</a:t>
            </a:r>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 </a:t>
            </a:r>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MIPS-Comparable Quality </a:t>
            </a:r>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Measures</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13" name="Rectangle 12"/>
          <p:cNvSpPr/>
          <p:nvPr/>
        </p:nvSpPr>
        <p:spPr>
          <a:xfrm>
            <a:off x="570449" y="4660804"/>
            <a:ext cx="7887751" cy="2046714"/>
          </a:xfrm>
          <a:prstGeom prst="rect">
            <a:avLst/>
          </a:prstGeom>
          <a:solidFill>
            <a:srgbClr val="BCF0FA"/>
          </a:solidFill>
        </p:spPr>
        <p:txBody>
          <a:bodyPr wrap="square">
            <a:spAutoFit/>
          </a:bodyPr>
          <a:lstStyle/>
          <a:p>
            <a:pPr marL="515938" lvl="0" indent="-396875">
              <a:spcAft>
                <a:spcPts val="600"/>
              </a:spcAft>
              <a:buFont typeface="Wingdings" panose="05000000000000000000" pitchFamily="2" charset="2"/>
              <a:buChar char="ü"/>
            </a:pP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Comparable </a:t>
            </a:r>
            <a:r>
              <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means</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a:t>
            </a:r>
            <a:r>
              <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any actual MIPS measures or other measures that are </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evidence-based, </a:t>
            </a: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reliable, </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and valid</a:t>
            </a:r>
            <a:r>
              <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For example:</a:t>
            </a:r>
          </a:p>
          <a:p>
            <a:pPr marL="862013" lvl="1" indent="-285750">
              <a:spcAft>
                <a:spcPts val="600"/>
              </a:spcAft>
              <a:buFont typeface="Arial" panose="020B0604020202020204" pitchFamily="34" charset="0"/>
              <a:buChar char="•"/>
            </a:pP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Quality </a:t>
            </a:r>
            <a:r>
              <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measures that are endorsed by a consensus-based </a:t>
            </a: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entity; or</a:t>
            </a:r>
          </a:p>
          <a:p>
            <a:pPr marL="862013" lvl="1" indent="-285750">
              <a:spcAft>
                <a:spcPts val="600"/>
              </a:spcAft>
              <a:buFont typeface="Arial" panose="020B0604020202020204" pitchFamily="34" charset="0"/>
              <a:buChar char="•"/>
            </a:pP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Quality </a:t>
            </a:r>
            <a:r>
              <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measures submitted in response to the MIPS Call for </a:t>
            </a: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Quality Measures; or</a:t>
            </a:r>
          </a:p>
          <a:p>
            <a:pPr marL="862013" lvl="1" indent="-285750">
              <a:spcAft>
                <a:spcPts val="600"/>
              </a:spcAft>
              <a:buFont typeface="Arial" panose="020B0604020202020204" pitchFamily="34" charset="0"/>
              <a:buChar char="•"/>
            </a:pP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Any other quality measures that CMS determines to have an evidence-based focus to be reliable and valid.</a:t>
            </a:r>
            <a:endPar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4" name="Group 13"/>
          <p:cNvGrpSpPr/>
          <p:nvPr/>
        </p:nvGrpSpPr>
        <p:grpSpPr>
          <a:xfrm>
            <a:off x="396792" y="2590800"/>
            <a:ext cx="1736641" cy="1515963"/>
            <a:chOff x="3092084" y="4782191"/>
            <a:chExt cx="1736641" cy="1515963"/>
          </a:xfrm>
        </p:grpSpPr>
        <p:sp>
          <p:nvSpPr>
            <p:cNvPr id="15" name="5-Point Star 14"/>
            <p:cNvSpPr/>
            <p:nvPr/>
          </p:nvSpPr>
          <p:spPr>
            <a:xfrm>
              <a:off x="3648282" y="4782191"/>
              <a:ext cx="624245" cy="609990"/>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3092084" y="5483263"/>
              <a:ext cx="1736641" cy="814891"/>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 Measures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700323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11</a:t>
            </a:fld>
            <a:endParaRPr lang="en-US"/>
          </a:p>
        </p:txBody>
      </p:sp>
      <p:sp>
        <p:nvSpPr>
          <p:cNvPr id="36" name="Title 1"/>
          <p:cNvSpPr txBox="1">
            <a:spLocks/>
          </p:cNvSpPr>
          <p:nvPr/>
        </p:nvSpPr>
        <p:spPr>
          <a:xfrm>
            <a:off x="1683689" y="2923039"/>
            <a:ext cx="2933170" cy="1344161"/>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Financial Risk Standard</a:t>
            </a:r>
          </a:p>
          <a:p>
            <a:pPr>
              <a:spcAft>
                <a:spcPts val="600"/>
              </a:spcAft>
            </a:pPr>
            <a:r>
              <a:rPr lang="en-US" sz="18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 Entities must bear risk for monetary losses.</a:t>
            </a:r>
            <a:endParaRPr lang="en-US" sz="18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itle 1"/>
          <p:cNvSpPr txBox="1">
            <a:spLocks/>
          </p:cNvSpPr>
          <p:nvPr/>
        </p:nvSpPr>
        <p:spPr>
          <a:xfrm>
            <a:off x="5257800" y="2692119"/>
            <a:ext cx="2933170" cy="168013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Nominal Amount Standard</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spcAft>
                <a:spcPts val="600"/>
              </a:spcAft>
            </a:pPr>
            <a:r>
              <a:rPr lang="en-US" sz="18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The risk APM Entities bear must be of a certain magnitude.</a:t>
            </a:r>
            <a:endParaRPr lang="en-US" sz="18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itle 1"/>
          <p:cNvSpPr txBox="1">
            <a:spLocks/>
          </p:cNvSpPr>
          <p:nvPr/>
        </p:nvSpPr>
        <p:spPr>
          <a:xfrm>
            <a:off x="3416285" y="3173448"/>
            <a:ext cx="293317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&amp;</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itle 1"/>
          <p:cNvSpPr txBox="1">
            <a:spLocks/>
          </p:cNvSpPr>
          <p:nvPr/>
        </p:nvSpPr>
        <p:spPr>
          <a:xfrm>
            <a:off x="910771" y="147928"/>
            <a:ext cx="7772400" cy="1376071"/>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a:t>
            </a:r>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RULE</a:t>
            </a:r>
          </a:p>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Requires APM Entities to Bear More than Nominal Financial Risk</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grpSp>
        <p:nvGrpSpPr>
          <p:cNvPr id="9" name="Group 8"/>
          <p:cNvGrpSpPr/>
          <p:nvPr/>
        </p:nvGrpSpPr>
        <p:grpSpPr>
          <a:xfrm>
            <a:off x="396792" y="1947943"/>
            <a:ext cx="1313791" cy="1337119"/>
            <a:chOff x="4629809" y="4782190"/>
            <a:chExt cx="1313791" cy="133711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096" t="2963" r="18096" b="3281"/>
            <a:stretch/>
          </p:blipFill>
          <p:spPr>
            <a:xfrm>
              <a:off x="5033466" y="4782190"/>
              <a:ext cx="506477" cy="744176"/>
            </a:xfrm>
            <a:prstGeom prst="rect">
              <a:avLst/>
            </a:prstGeom>
          </p:spPr>
        </p:pic>
        <p:sp>
          <p:nvSpPr>
            <p:cNvPr id="11" name="Title 1"/>
            <p:cNvSpPr txBox="1">
              <a:spLocks/>
            </p:cNvSpPr>
            <p:nvPr/>
          </p:nvSpPr>
          <p:spPr>
            <a:xfrm>
              <a:off x="4629809" y="566210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Financial Risk</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2" name="Title 1"/>
          <p:cNvSpPr txBox="1">
            <a:spLocks/>
          </p:cNvSpPr>
          <p:nvPr/>
        </p:nvSpPr>
        <p:spPr>
          <a:xfrm>
            <a:off x="2743200" y="1825061"/>
            <a:ext cx="449580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An Advanced APM must meet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two standards</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itle 1"/>
          <p:cNvSpPr txBox="1">
            <a:spLocks/>
          </p:cNvSpPr>
          <p:nvPr/>
        </p:nvSpPr>
        <p:spPr>
          <a:xfrm>
            <a:off x="1622504" y="4679779"/>
            <a:ext cx="6348933" cy="1571513"/>
          </a:xfrm>
          <a:prstGeom prst="rect">
            <a:avLst/>
          </a:prstGeom>
          <a:solidFill>
            <a:srgbClr val="BCF0FA">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Advanced APM financial risk criterion is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completely met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if the APM is a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Medical Home Model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that is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expanded under CMS Innovation Center Authority</a:t>
            </a:r>
          </a:p>
          <a:p>
            <a:pPr marL="515938" indent="-396875"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Medical Home Models that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have not been expanded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will have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different financial risk and nominal amount standards</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than those for other APMs.</a:t>
            </a:r>
          </a:p>
        </p:txBody>
      </p:sp>
    </p:spTree>
    <p:extLst>
      <p:ext uri="{BB962C8B-B14F-4D97-AF65-F5344CB8AC3E}">
        <p14:creationId xmlns:p14="http://schemas.microsoft.com/office/powerpoint/2010/main" val="3215879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12</a:t>
            </a:fld>
            <a:endParaRPr lang="en-US"/>
          </a:p>
        </p:txBody>
      </p:sp>
      <p:sp>
        <p:nvSpPr>
          <p:cNvPr id="47" name="Title 1"/>
          <p:cNvSpPr txBox="1">
            <a:spLocks/>
          </p:cNvSpPr>
          <p:nvPr/>
        </p:nvSpPr>
        <p:spPr>
          <a:xfrm>
            <a:off x="4194754" y="3249647"/>
            <a:ext cx="2929946"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OR</a:t>
            </a: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p:cNvGrpSpPr/>
          <p:nvPr/>
        </p:nvGrpSpPr>
        <p:grpSpPr>
          <a:xfrm>
            <a:off x="4001030" y="1828799"/>
            <a:ext cx="3161770" cy="712752"/>
            <a:chOff x="3124200" y="1828799"/>
            <a:chExt cx="3161770" cy="712752"/>
          </a:xfrm>
        </p:grpSpPr>
        <p:sp>
          <p:nvSpPr>
            <p:cNvPr id="45" name="Title 1"/>
            <p:cNvSpPr txBox="1">
              <a:spLocks/>
            </p:cNvSpPr>
            <p:nvPr/>
          </p:nvSpPr>
          <p:spPr>
            <a:xfrm>
              <a:off x="3314700" y="1828799"/>
              <a:ext cx="293317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Financial Risk Standard</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49" name="Straight Connector 48"/>
            <p:cNvCxnSpPr/>
            <p:nvPr/>
          </p:nvCxnSpPr>
          <p:spPr>
            <a:xfrm>
              <a:off x="3124200" y="2521507"/>
              <a:ext cx="3161770" cy="0"/>
            </a:xfrm>
            <a:prstGeom prst="line">
              <a:avLst/>
            </a:prstGeom>
            <a:ln w="28575"/>
            <a:effectLst/>
          </p:spPr>
          <p:style>
            <a:lnRef idx="1">
              <a:schemeClr val="accent1"/>
            </a:lnRef>
            <a:fillRef idx="0">
              <a:schemeClr val="accent1"/>
            </a:fillRef>
            <a:effectRef idx="0">
              <a:schemeClr val="accent1"/>
            </a:effectRef>
            <a:fontRef idx="minor">
              <a:schemeClr val="tx1"/>
            </a:fontRef>
          </p:style>
        </p:cxnSp>
      </p:grpSp>
      <p:sp>
        <p:nvSpPr>
          <p:cNvPr id="53" name="Title 1"/>
          <p:cNvSpPr txBox="1">
            <a:spLocks/>
          </p:cNvSpPr>
          <p:nvPr/>
        </p:nvSpPr>
        <p:spPr>
          <a:xfrm>
            <a:off x="4001030" y="5029200"/>
            <a:ext cx="316177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buFont typeface="Wingdings" panose="05000000000000000000" pitchFamily="2" charset="2"/>
              <a:buChar char="ü"/>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Withhold of payment</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to the APM Entity or eligible clinicians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4" name="Title 1"/>
          <p:cNvSpPr txBox="1">
            <a:spLocks/>
          </p:cNvSpPr>
          <p:nvPr/>
        </p:nvSpPr>
        <p:spPr>
          <a:xfrm>
            <a:off x="4194753" y="4468847"/>
            <a:ext cx="2929946"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OR</a:t>
            </a: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5" name="Title 1"/>
          <p:cNvSpPr txBox="1">
            <a:spLocks/>
          </p:cNvSpPr>
          <p:nvPr/>
        </p:nvSpPr>
        <p:spPr>
          <a:xfrm>
            <a:off x="4001030" y="3810000"/>
            <a:ext cx="316177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buFont typeface="Wingdings" panose="05000000000000000000" pitchFamily="2" charset="2"/>
              <a:buChar char="ü"/>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Reduction in payment rates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to the APM Entity or eligible clinicians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7" name="Title 1"/>
          <p:cNvSpPr txBox="1">
            <a:spLocks/>
          </p:cNvSpPr>
          <p:nvPr/>
        </p:nvSpPr>
        <p:spPr>
          <a:xfrm>
            <a:off x="4001030" y="2590800"/>
            <a:ext cx="316177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buFont typeface="Wingdings" panose="05000000000000000000" pitchFamily="2" charset="2"/>
              <a:buChar char="ü"/>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Direct payment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from the APM Entity</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a:t>
            </a:r>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RULE</a:t>
            </a:r>
          </a:p>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Financial Risk Criterion</a:t>
            </a:r>
          </a:p>
        </p:txBody>
      </p:sp>
      <p:sp>
        <p:nvSpPr>
          <p:cNvPr id="12" name="Title 1"/>
          <p:cNvSpPr txBox="1">
            <a:spLocks/>
          </p:cNvSpPr>
          <p:nvPr/>
        </p:nvSpPr>
        <p:spPr>
          <a:xfrm>
            <a:off x="1219200" y="3067049"/>
            <a:ext cx="2299447" cy="2247900"/>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The Advanced APM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requires</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one or more of the following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if actual expenditures exceed expected expenditures</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02617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5779" y="2703277"/>
            <a:ext cx="5564836" cy="3942924"/>
          </a:xfrm>
          <a:prstGeom prst="rect">
            <a:avLst/>
          </a:prstGeom>
        </p:spPr>
      </p:pic>
      <p:sp>
        <p:nvSpPr>
          <p:cNvPr id="4" name="Slide Number Placeholder 3"/>
          <p:cNvSpPr>
            <a:spLocks noGrp="1"/>
          </p:cNvSpPr>
          <p:nvPr>
            <p:ph type="sldNum" sz="quarter" idx="12"/>
          </p:nvPr>
        </p:nvSpPr>
        <p:spPr/>
        <p:txBody>
          <a:bodyPr/>
          <a:lstStyle/>
          <a:p>
            <a:fld id="{AD859515-6042-4DBC-99E0-9F999718C03D}" type="slidenum">
              <a:rPr lang="en-US" smtClean="0"/>
              <a:t>13</a:t>
            </a:fld>
            <a:endParaRPr lang="en-US"/>
          </a:p>
        </p:txBody>
      </p:sp>
      <p:sp>
        <p:nvSpPr>
          <p:cNvPr id="5" name="Title 1"/>
          <p:cNvSpPr txBox="1">
            <a:spLocks/>
          </p:cNvSpPr>
          <p:nvPr/>
        </p:nvSpPr>
        <p:spPr>
          <a:xfrm>
            <a:off x="142870" y="2626657"/>
            <a:ext cx="3171830" cy="3505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amount of risk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under an Advanced APM must at least meet the following components:</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Total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risk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of at least 4% of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expected expenditures </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Marginal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risk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of at least 30</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Minimum loss ratio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(MLR)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of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 more than 4%.</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685800" y="381000"/>
            <a:ext cx="80010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a:t>
            </a:r>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RULE</a:t>
            </a:r>
          </a:p>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Financial Risk Criterion</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grpSp>
        <p:nvGrpSpPr>
          <p:cNvPr id="12" name="Group 11"/>
          <p:cNvGrpSpPr/>
          <p:nvPr/>
        </p:nvGrpSpPr>
        <p:grpSpPr>
          <a:xfrm>
            <a:off x="152400" y="1828799"/>
            <a:ext cx="3161770" cy="712752"/>
            <a:chOff x="3124200" y="1828799"/>
            <a:chExt cx="3161770" cy="712752"/>
          </a:xfrm>
        </p:grpSpPr>
        <p:sp>
          <p:nvSpPr>
            <p:cNvPr id="13" name="Title 1"/>
            <p:cNvSpPr txBox="1">
              <a:spLocks/>
            </p:cNvSpPr>
            <p:nvPr/>
          </p:nvSpPr>
          <p:spPr>
            <a:xfrm>
              <a:off x="3314700" y="1828799"/>
              <a:ext cx="293317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Nominal Amount Standard</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4" name="Straight Connector 13"/>
            <p:cNvCxnSpPr/>
            <p:nvPr/>
          </p:nvCxnSpPr>
          <p:spPr>
            <a:xfrm>
              <a:off x="3124200" y="2521507"/>
              <a:ext cx="3161770" cy="0"/>
            </a:xfrm>
            <a:prstGeom prst="line">
              <a:avLst/>
            </a:prstGeom>
            <a:ln w="28575"/>
            <a:effectLst/>
          </p:spPr>
          <p:style>
            <a:lnRef idx="1">
              <a:schemeClr val="accent1"/>
            </a:lnRef>
            <a:fillRef idx="0">
              <a:schemeClr val="accent1"/>
            </a:fillRef>
            <a:effectRef idx="0">
              <a:schemeClr val="accent1"/>
            </a:effectRef>
            <a:fontRef idx="minor">
              <a:schemeClr val="tx1"/>
            </a:fontRef>
          </p:style>
        </p:cxnSp>
      </p:grpSp>
      <p:sp>
        <p:nvSpPr>
          <p:cNvPr id="16" name="Title 1"/>
          <p:cNvSpPr txBox="1">
            <a:spLocks/>
          </p:cNvSpPr>
          <p:nvPr/>
        </p:nvSpPr>
        <p:spPr>
          <a:xfrm>
            <a:off x="4542148" y="1784350"/>
            <a:ext cx="3564903" cy="932575"/>
          </a:xfrm>
          <a:prstGeom prst="rect">
            <a:avLst/>
          </a:prstGeom>
          <a:solidFill>
            <a:schemeClr val="bg1">
              <a:alpha val="83000"/>
            </a:scheme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solidFill>
                <a:latin typeface="Segoe UI Light" panose="020B0502040204020203" pitchFamily="34" charset="0"/>
              </a:rPr>
              <a:t>Illustration of the amount of risk an APM Entity must bear in an Advanced APM:</a:t>
            </a:r>
            <a:endParaRPr lang="en-US" sz="1600" b="1" dirty="0">
              <a:solidFill>
                <a:schemeClr val="tx2"/>
              </a:solidFill>
              <a:latin typeface="Segoe UI Light" panose="020B0502040204020203" pitchFamily="34" charset="0"/>
            </a:endParaRPr>
          </a:p>
        </p:txBody>
      </p:sp>
    </p:spTree>
    <p:extLst>
      <p:ext uri="{BB962C8B-B14F-4D97-AF65-F5344CB8AC3E}">
        <p14:creationId xmlns:p14="http://schemas.microsoft.com/office/powerpoint/2010/main" val="3353173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14</a:t>
            </a:fld>
            <a:endParaRPr lang="en-US"/>
          </a:p>
        </p:txBody>
      </p:sp>
      <p:sp>
        <p:nvSpPr>
          <p:cNvPr id="6"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300" dirty="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3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Example</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8" name="Title 1"/>
          <p:cNvSpPr txBox="1">
            <a:spLocks/>
          </p:cNvSpPr>
          <p:nvPr/>
        </p:nvSpPr>
        <p:spPr>
          <a:xfrm>
            <a:off x="914400" y="3216184"/>
            <a:ext cx="7315200" cy="2803616"/>
          </a:xfrm>
          <a:prstGeom prst="rect">
            <a:avLst/>
          </a:prstGeom>
          <a:solidFill>
            <a:srgbClr val="BCF0FA">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An APM consists of a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two-sided</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shared savings arrangement:</a:t>
            </a:r>
          </a:p>
          <a:p>
            <a:pPr marL="404813" indent="-285750"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If the APM Entity’s actual expenditures exceed expected expenditures (the “benchmark”), then the APM Entity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must pay CMS 60% of the amount that expenditures that exceed the benchmark</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404813" indent="-285750"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APM Entity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does not have to make any payments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if actual expenditures exceed the benchmark by</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less than 2%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of the benchmark amount.</a:t>
            </a:r>
          </a:p>
          <a:p>
            <a:pPr marL="404813" indent="-285750"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There is a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stop-loss provision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so that the APM Entity could pay up to but no more than a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total amount equal to 10%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of the benchmark.</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2477620" y="1828800"/>
            <a:ext cx="4188759" cy="1082584"/>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following is an example of a risk arrangement that would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meet the Advanced APM financial risk criterion</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6920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15</a:t>
            </a:fld>
            <a:endParaRPr lang="en-US"/>
          </a:p>
        </p:txBody>
      </p:sp>
      <p:sp>
        <p:nvSpPr>
          <p:cNvPr id="47" name="Title 1"/>
          <p:cNvSpPr txBox="1">
            <a:spLocks/>
          </p:cNvSpPr>
          <p:nvPr/>
        </p:nvSpPr>
        <p:spPr>
          <a:xfrm>
            <a:off x="3986320" y="3146495"/>
            <a:ext cx="2929946"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OR</a:t>
            </a: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p:cNvGrpSpPr/>
          <p:nvPr/>
        </p:nvGrpSpPr>
        <p:grpSpPr>
          <a:xfrm>
            <a:off x="3870408" y="1669492"/>
            <a:ext cx="3161770" cy="872059"/>
            <a:chOff x="3124200" y="1669492"/>
            <a:chExt cx="3161770" cy="872059"/>
          </a:xfrm>
        </p:grpSpPr>
        <p:sp>
          <p:nvSpPr>
            <p:cNvPr id="45" name="Title 1"/>
            <p:cNvSpPr txBox="1">
              <a:spLocks/>
            </p:cNvSpPr>
            <p:nvPr/>
          </p:nvSpPr>
          <p:spPr>
            <a:xfrm>
              <a:off x="3314700" y="1669492"/>
              <a:ext cx="2933170" cy="87205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Medical Home Model Financial Risk Standard</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49" name="Straight Connector 48"/>
            <p:cNvCxnSpPr/>
            <p:nvPr/>
          </p:nvCxnSpPr>
          <p:spPr>
            <a:xfrm>
              <a:off x="3124200" y="2521507"/>
              <a:ext cx="3161770" cy="0"/>
            </a:xfrm>
            <a:prstGeom prst="line">
              <a:avLst/>
            </a:prstGeom>
            <a:ln w="28575"/>
            <a:effectLst/>
          </p:spPr>
          <p:style>
            <a:lnRef idx="1">
              <a:schemeClr val="accent1"/>
            </a:lnRef>
            <a:fillRef idx="0">
              <a:schemeClr val="accent1"/>
            </a:fillRef>
            <a:effectRef idx="0">
              <a:schemeClr val="accent1"/>
            </a:effectRef>
            <a:fontRef idx="minor">
              <a:schemeClr val="tx1"/>
            </a:fontRef>
          </p:style>
        </p:cxnSp>
      </p:grpSp>
      <p:sp>
        <p:nvSpPr>
          <p:cNvPr id="53" name="Title 1"/>
          <p:cNvSpPr txBox="1">
            <a:spLocks/>
          </p:cNvSpPr>
          <p:nvPr/>
        </p:nvSpPr>
        <p:spPr>
          <a:xfrm>
            <a:off x="3870408" y="4703697"/>
            <a:ext cx="316177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buFont typeface="Wingdings" panose="05000000000000000000" pitchFamily="2" charset="2"/>
              <a:buChar char="ü"/>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Withhold of payment</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to the APM Entity or eligible clinicians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4" name="Title 1"/>
          <p:cNvSpPr txBox="1">
            <a:spLocks/>
          </p:cNvSpPr>
          <p:nvPr/>
        </p:nvSpPr>
        <p:spPr>
          <a:xfrm>
            <a:off x="3986320" y="4168472"/>
            <a:ext cx="2929946"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OR</a:t>
            </a: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5" name="Title 1"/>
          <p:cNvSpPr txBox="1">
            <a:spLocks/>
          </p:cNvSpPr>
          <p:nvPr/>
        </p:nvSpPr>
        <p:spPr>
          <a:xfrm>
            <a:off x="3870408" y="3639669"/>
            <a:ext cx="316177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buFont typeface="Wingdings" panose="05000000000000000000" pitchFamily="2" charset="2"/>
              <a:buChar char="ü"/>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Reduction in payment rates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to the APM Entity or eligible clinicians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57" name="Title 1"/>
          <p:cNvSpPr txBox="1">
            <a:spLocks/>
          </p:cNvSpPr>
          <p:nvPr/>
        </p:nvSpPr>
        <p:spPr>
          <a:xfrm>
            <a:off x="3870408" y="2590800"/>
            <a:ext cx="316177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buFont typeface="Wingdings" panose="05000000000000000000" pitchFamily="2" charset="2"/>
              <a:buChar char="ü"/>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Direct payment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from the APM Entity</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a:t>
            </a:r>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RULE</a:t>
            </a:r>
          </a:p>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Medical Home Model Financial Risk Criterion</a:t>
            </a:r>
          </a:p>
        </p:txBody>
      </p:sp>
      <p:sp>
        <p:nvSpPr>
          <p:cNvPr id="12" name="Title 1"/>
          <p:cNvSpPr txBox="1">
            <a:spLocks/>
          </p:cNvSpPr>
          <p:nvPr/>
        </p:nvSpPr>
        <p:spPr>
          <a:xfrm>
            <a:off x="1143000" y="3067049"/>
            <a:ext cx="2299447" cy="2247900"/>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The Medical Home Model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requires</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one or more of the following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if the APM Entity fails to meet a specified performance standard</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itle 1"/>
          <p:cNvSpPr txBox="1">
            <a:spLocks/>
          </p:cNvSpPr>
          <p:nvPr/>
        </p:nvSpPr>
        <p:spPr>
          <a:xfrm>
            <a:off x="3870408" y="5767725"/>
            <a:ext cx="3161770" cy="761999"/>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buFont typeface="Wingdings" panose="05000000000000000000" pitchFamily="2" charset="2"/>
              <a:buChar char="ü"/>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Reduces</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an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otherwise guaranteed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payment or payments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itle 1"/>
          <p:cNvSpPr txBox="1">
            <a:spLocks/>
          </p:cNvSpPr>
          <p:nvPr/>
        </p:nvSpPr>
        <p:spPr>
          <a:xfrm>
            <a:off x="3986320" y="5240011"/>
            <a:ext cx="2929946"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OR</a:t>
            </a:r>
            <a:endPar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8830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16</a:t>
            </a:fld>
            <a:endParaRPr lang="en-US"/>
          </a:p>
        </p:txBody>
      </p:sp>
      <p:sp>
        <p:nvSpPr>
          <p:cNvPr id="5" name="Title 1"/>
          <p:cNvSpPr txBox="1">
            <a:spLocks/>
          </p:cNvSpPr>
          <p:nvPr/>
        </p:nvSpPr>
        <p:spPr>
          <a:xfrm>
            <a:off x="4648200" y="1782762"/>
            <a:ext cx="3810000" cy="4084638"/>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To be an Advanced APM, the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amount of risk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under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Medical Home Model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must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 at least the following amounts:</a:t>
            </a:r>
            <a:endPar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2.5</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of Medicare Parts A and B revenue (2017</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 of Medicare Parts A and B revenue (2018</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4</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of Medicare Parts A and B revenue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2019</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5</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of Medicare Parts A and B revenue (2020 and later</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570449" y="1808275"/>
            <a:ext cx="3588488" cy="646331"/>
          </a:xfrm>
          <a:prstGeom prst="rect">
            <a:avLst/>
          </a:prstGeom>
          <a:noFill/>
        </p:spPr>
        <p:txBody>
          <a:bodyPr wrap="square" rtlCol="0">
            <a:spAutoFit/>
          </a:bodyPr>
          <a:lstStyle/>
          <a:p>
            <a:pPr algn="r"/>
            <a:r>
              <a:rPr lang="en-US"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Medical Home Model Nominal Amount Standard:</a:t>
            </a:r>
            <a:endParaRPr lang="en-US"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txBox="1">
            <a:spLocks/>
          </p:cNvSpPr>
          <p:nvPr/>
        </p:nvSpPr>
        <p:spPr>
          <a:xfrm>
            <a:off x="700314" y="224689"/>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a:t>
            </a:r>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RULE</a:t>
            </a:r>
          </a:p>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Medical Home Model Nominal Amount Standard</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13" name="Title 1"/>
          <p:cNvSpPr txBox="1">
            <a:spLocks/>
          </p:cNvSpPr>
          <p:nvPr/>
        </p:nvSpPr>
        <p:spPr>
          <a:xfrm>
            <a:off x="457200" y="3097575"/>
            <a:ext cx="3317282"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Segoe UI Light" panose="020B0502040204020203" pitchFamily="34" charset="0"/>
                <a:ea typeface="Segoe UI" panose="020B0502040204020203" pitchFamily="34" charset="0"/>
                <a:cs typeface="Segoe UI" panose="020B0502040204020203" pitchFamily="34" charset="0"/>
              </a:rPr>
              <a:t>Subject to </a:t>
            </a:r>
            <a:r>
              <a:rPr lang="en-US" sz="1800" dirty="0" smtClean="0">
                <a:latin typeface="Segoe UI Light" panose="020B0502040204020203" pitchFamily="34" charset="0"/>
                <a:ea typeface="Segoe UI" panose="020B0502040204020203" pitchFamily="34" charset="0"/>
                <a:cs typeface="Segoe UI" panose="020B0502040204020203" pitchFamily="34" charset="0"/>
              </a:rPr>
              <a:t>Size Limit</a:t>
            </a:r>
            <a:endParaRPr lang="en-US" sz="18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14" name="Title 1"/>
          <p:cNvSpPr txBox="1">
            <a:spLocks/>
          </p:cNvSpPr>
          <p:nvPr/>
        </p:nvSpPr>
        <p:spPr>
          <a:xfrm>
            <a:off x="457200" y="5334000"/>
            <a:ext cx="3317282" cy="1295400"/>
          </a:xfrm>
          <a:prstGeom prst="rect">
            <a:avLst/>
          </a:prstGeom>
          <a:solidFill>
            <a:schemeClr val="accent3">
              <a:lumMod val="60000"/>
              <a:lumOff val="4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Segoe UI Light" panose="020B0502040204020203" pitchFamily="34" charset="0"/>
                <a:ea typeface="Segoe UI" panose="020B0502040204020203" pitchFamily="34" charset="0"/>
                <a:cs typeface="Segoe UI" panose="020B0502040204020203" pitchFamily="34" charset="0"/>
              </a:rPr>
              <a:t>The Medical Home Model standards </a:t>
            </a:r>
            <a:r>
              <a:rPr lang="en-US" sz="1600" b="1" dirty="0" smtClean="0">
                <a:latin typeface="Segoe UI Light" panose="020B0502040204020203" pitchFamily="34" charset="0"/>
                <a:ea typeface="Segoe UI" panose="020B0502040204020203" pitchFamily="34" charset="0"/>
                <a:cs typeface="Segoe UI" panose="020B0502040204020203" pitchFamily="34" charset="0"/>
              </a:rPr>
              <a:t>only apply to APM Entities with ≤ 50 eligible clinicians </a:t>
            </a:r>
            <a:r>
              <a:rPr lang="en-US" sz="1600" dirty="0" smtClean="0">
                <a:latin typeface="Segoe UI Light" panose="020B0502040204020203" pitchFamily="34" charset="0"/>
                <a:ea typeface="Segoe UI" panose="020B0502040204020203" pitchFamily="34" charset="0"/>
                <a:cs typeface="Segoe UI" panose="020B0502040204020203" pitchFamily="34" charset="0"/>
              </a:rPr>
              <a:t>in the APM Entity’s </a:t>
            </a:r>
            <a:r>
              <a:rPr lang="en-US" sz="1600" b="1" dirty="0">
                <a:latin typeface="Segoe UI Light" panose="020B0502040204020203" pitchFamily="34" charset="0"/>
                <a:ea typeface="Segoe UI" panose="020B0502040204020203" pitchFamily="34" charset="0"/>
                <a:cs typeface="Segoe UI" panose="020B0502040204020203" pitchFamily="34" charset="0"/>
              </a:rPr>
              <a:t>parent </a:t>
            </a:r>
            <a:r>
              <a:rPr lang="en-US" sz="1600" b="1" dirty="0" smtClean="0">
                <a:latin typeface="Segoe UI Light" panose="020B0502040204020203" pitchFamily="34" charset="0"/>
                <a:ea typeface="Segoe UI" panose="020B0502040204020203" pitchFamily="34" charset="0"/>
                <a:cs typeface="Segoe UI" panose="020B0502040204020203" pitchFamily="34" charset="0"/>
              </a:rPr>
              <a:t>organization</a:t>
            </a:r>
            <a:endParaRPr lang="en-US" sz="1600" b="1" dirty="0">
              <a:latin typeface="Segoe UI Light"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1124888" y="4350237"/>
            <a:ext cx="276947" cy="914400"/>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1935075" y="3832848"/>
            <a:ext cx="276947" cy="914400"/>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1401835" y="3823674"/>
            <a:ext cx="276947" cy="914400"/>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1658128" y="4350237"/>
            <a:ext cx="276947" cy="914400"/>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864177" y="3832848"/>
            <a:ext cx="276947" cy="914400"/>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532521" y="4343400"/>
            <a:ext cx="276947" cy="914400"/>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2189466" y="4343400"/>
            <a:ext cx="276947" cy="914400"/>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2999653" y="3826011"/>
            <a:ext cx="276947" cy="914400"/>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2466413" y="3816837"/>
            <a:ext cx="276947" cy="914400"/>
          </a:xfrm>
          <a:prstGeom prst="rect">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2722706" y="4343400"/>
            <a:ext cx="276947" cy="914400"/>
          </a:xfrm>
          <a:prstGeom prst="rect">
            <a:avLst/>
          </a:prstGeom>
        </p:spPr>
      </p:pic>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3228253" y="4343400"/>
            <a:ext cx="276947" cy="914400"/>
          </a:xfrm>
          <a:prstGeom prst="rect">
            <a:avLst/>
          </a:prstGeom>
        </p:spPr>
      </p:pic>
    </p:spTree>
    <p:extLst>
      <p:ext uri="{BB962C8B-B14F-4D97-AF65-F5344CB8AC3E}">
        <p14:creationId xmlns:p14="http://schemas.microsoft.com/office/powerpoint/2010/main" val="242220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do I become a </a:t>
            </a:r>
            <a:r>
              <a:rPr lang="en-US" sz="2400" dirty="0">
                <a:solidFill>
                  <a:srgbClr val="0070C0"/>
                </a:solidFill>
                <a:latin typeface="Aharoni" panose="02010803020104030203" pitchFamily="2" charset="-79"/>
                <a:ea typeface="Segoe UI" panose="020B0502040204020203" pitchFamily="34" charset="0"/>
                <a:cs typeface="Aharoni" panose="02010803020104030203" pitchFamily="2" charset="-79"/>
              </a:rPr>
              <a:t>Q</a:t>
            </a:r>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ualifying</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Participant (QP)?</a:t>
            </a:r>
            <a:endPar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17</a:t>
            </a:fld>
            <a:endParaRPr lang="en-US">
              <a:solidFill>
                <a:prstClr val="black">
                  <a:tint val="75000"/>
                </a:prstClr>
              </a:solidFill>
            </a:endParaRPr>
          </a:p>
        </p:txBody>
      </p:sp>
      <p:sp>
        <p:nvSpPr>
          <p:cNvPr id="34" name="Rectangle 33"/>
          <p:cNvSpPr/>
          <p:nvPr/>
        </p:nvSpPr>
        <p:spPr>
          <a:xfrm>
            <a:off x="3886200" y="2174656"/>
            <a:ext cx="4343400" cy="15345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You must have a </a:t>
            </a:r>
            <a:r>
              <a:rPr lang="en-US" sz="19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certain %</a:t>
            </a:r>
            <a:r>
              <a:rPr lang="en-US" sz="19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9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of your patients or payments through an </a:t>
            </a:r>
            <a:r>
              <a:rPr lang="en-US" sz="19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advanced APM</a:t>
            </a:r>
            <a:r>
              <a:rPr lang="en-US" sz="19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endParaRPr lang="en-US" sz="19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5" name="Group 34"/>
          <p:cNvGrpSpPr/>
          <p:nvPr/>
        </p:nvGrpSpPr>
        <p:grpSpPr>
          <a:xfrm>
            <a:off x="840222" y="2217594"/>
            <a:ext cx="1028728" cy="899508"/>
            <a:chOff x="4114800" y="3185030"/>
            <a:chExt cx="1075436" cy="1016622"/>
          </a:xfrm>
        </p:grpSpPr>
        <p:pic>
          <p:nvPicPr>
            <p:cNvPr id="36"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20705" r="58591"/>
          <a:stretch/>
        </p:blipFill>
        <p:spPr>
          <a:xfrm>
            <a:off x="2825325" y="2104891"/>
            <a:ext cx="374037" cy="1234963"/>
          </a:xfrm>
          <a:prstGeom prst="rect">
            <a:avLst/>
          </a:prstGeom>
        </p:spPr>
      </p:pic>
      <p:sp>
        <p:nvSpPr>
          <p:cNvPr id="40" name="Rectangle 39"/>
          <p:cNvSpPr/>
          <p:nvPr/>
        </p:nvSpPr>
        <p:spPr>
          <a:xfrm>
            <a:off x="2746732" y="3326908"/>
            <a:ext cx="500458" cy="369332"/>
          </a:xfrm>
          <a:prstGeom prst="rect">
            <a:avLst/>
          </a:prstGeom>
        </p:spPr>
        <p:txBody>
          <a:bodyPr wrap="none">
            <a:spAutoFit/>
          </a:bodyPr>
          <a:lstStyle/>
          <a:p>
            <a:r>
              <a:rPr lang="en-US"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a:t>
            </a:r>
            <a:endParaRPr lang="en-US" dirty="0"/>
          </a:p>
        </p:txBody>
      </p:sp>
      <p:sp>
        <p:nvSpPr>
          <p:cNvPr id="41" name="Rectangle 40"/>
          <p:cNvSpPr/>
          <p:nvPr/>
        </p:nvSpPr>
        <p:spPr>
          <a:xfrm>
            <a:off x="569756" y="3339854"/>
            <a:ext cx="1840312"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Advanced APM</a:t>
            </a:r>
            <a:endParaRPr lang="en-US" dirty="0"/>
          </a:p>
        </p:txBody>
      </p:sp>
      <p:cxnSp>
        <p:nvCxnSpPr>
          <p:cNvPr id="43" name="Straight Arrow Connector 42"/>
          <p:cNvCxnSpPr/>
          <p:nvPr/>
        </p:nvCxnSpPr>
        <p:spPr>
          <a:xfrm>
            <a:off x="1983078" y="2799329"/>
            <a:ext cx="549694"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Left Brace 43"/>
          <p:cNvSpPr/>
          <p:nvPr/>
        </p:nvSpPr>
        <p:spPr>
          <a:xfrm>
            <a:off x="2660526" y="3999500"/>
            <a:ext cx="524764" cy="2051952"/>
          </a:xfrm>
          <a:prstGeom prst="lef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ectangle 44"/>
          <p:cNvSpPr/>
          <p:nvPr/>
        </p:nvSpPr>
        <p:spPr>
          <a:xfrm>
            <a:off x="3284020" y="4150551"/>
            <a:ext cx="4396263" cy="63034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Be excluded from MIPS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46" name="Rectangle 45"/>
          <p:cNvSpPr/>
          <p:nvPr/>
        </p:nvSpPr>
        <p:spPr>
          <a:xfrm>
            <a:off x="1517781" y="4812735"/>
            <a:ext cx="1072182" cy="369332"/>
          </a:xfrm>
          <a:prstGeom prst="rect">
            <a:avLst/>
          </a:prstGeom>
        </p:spPr>
        <p:txBody>
          <a:bodyPr wrap="square">
            <a:spAutoFit/>
          </a:bodyPr>
          <a:lstStyle/>
          <a:p>
            <a:pPr algn="r"/>
            <a:r>
              <a:rPr lang="en-US"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QPs will:</a:t>
            </a:r>
            <a:endParaRPr lang="en-US" dirty="0"/>
          </a:p>
        </p:txBody>
      </p:sp>
      <p:sp>
        <p:nvSpPr>
          <p:cNvPr id="47" name="Rectangle 46"/>
          <p:cNvSpPr/>
          <p:nvPr/>
        </p:nvSpPr>
        <p:spPr>
          <a:xfrm>
            <a:off x="3295743" y="4956516"/>
            <a:ext cx="4396263" cy="879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Receive a 5% lump sum bonus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49" name="TextBox 48"/>
          <p:cNvSpPr txBox="1"/>
          <p:nvPr/>
        </p:nvSpPr>
        <p:spPr>
          <a:xfrm>
            <a:off x="3886200" y="6046031"/>
            <a:ext cx="4343400" cy="584775"/>
          </a:xfrm>
          <a:prstGeom prst="rect">
            <a:avLst/>
          </a:prstGeom>
          <a:noFill/>
        </p:spPr>
        <p:txBody>
          <a:bodyPr wrap="square" rtlCol="0">
            <a:spAutoFit/>
          </a:bodyPr>
          <a:lstStyle/>
          <a:p>
            <a:pPr algn="ctr"/>
            <a:r>
              <a:rPr lang="en-US" sz="1600" spc="-110" dirty="0" smtClean="0">
                <a:latin typeface="MV Boli" panose="02000500030200090000" pitchFamily="2" charset="0"/>
                <a:cs typeface="MV Boli" panose="02000500030200090000" pitchFamily="2" charset="0"/>
              </a:rPr>
              <a:t>Bonus applies in 2019-2024; then QPs receive higher fee schedule updates starting in 2026</a:t>
            </a:r>
            <a:endParaRPr lang="en-US" sz="1600" spc="-110" dirty="0">
              <a:latin typeface="MV Boli" panose="02000500030200090000" pitchFamily="2" charset="0"/>
              <a:cs typeface="MV Boli" panose="02000500030200090000" pitchFamily="2" charset="0"/>
            </a:endParaRPr>
          </a:p>
        </p:txBody>
      </p:sp>
      <p:cxnSp>
        <p:nvCxnSpPr>
          <p:cNvPr id="50" name="Straight Arrow Connector 49"/>
          <p:cNvCxnSpPr/>
          <p:nvPr/>
        </p:nvCxnSpPr>
        <p:spPr>
          <a:xfrm>
            <a:off x="6805938" y="5562600"/>
            <a:ext cx="1102" cy="488852"/>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87940" y="5562600"/>
            <a:ext cx="8382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459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588" y="349640"/>
            <a:ext cx="75438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25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a:t>
            </a:r>
            <a:r>
              <a:rPr lang="en-US" sz="225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do </a:t>
            </a:r>
            <a:r>
              <a:rPr lang="en-US" sz="225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Eligible Clinicians </a:t>
            </a:r>
            <a:r>
              <a:rPr lang="en-US" sz="225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become QPs?</a:t>
            </a:r>
          </a:p>
        </p:txBody>
      </p:sp>
      <p:sp>
        <p:nvSpPr>
          <p:cNvPr id="28" name="Title 1"/>
          <p:cNvSpPr txBox="1">
            <a:spLocks/>
          </p:cNvSpPr>
          <p:nvPr/>
        </p:nvSpPr>
        <p:spPr>
          <a:xfrm>
            <a:off x="3846234" y="1530612"/>
            <a:ext cx="4754081" cy="2888988"/>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mj-lt"/>
              <a:buAutoNum type="arabicPeriod"/>
            </a:pP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 determinations are made at the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Advanced APM Entity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level</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mj-lt"/>
              <a:buAutoNum type="arabicPeriod"/>
            </a:pP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CMS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calculates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Threshold Score”</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for each Advanced APM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Entity.</a:t>
            </a:r>
          </a:p>
          <a:p>
            <a:pPr marL="515938" indent="-396875" algn="l">
              <a:spcAft>
                <a:spcPts val="600"/>
              </a:spcAft>
              <a:buFont typeface="+mj-lt"/>
              <a:buAutoNum type="arabicPeriod"/>
            </a:pP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Threshold Score for each method is compared to the corresponding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threshold</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515938" indent="-396875" algn="l">
              <a:spcAft>
                <a:spcPts val="600"/>
              </a:spcAft>
              <a:buFont typeface="+mj-lt"/>
              <a:buAutoNum type="arabicPeriod"/>
            </a:pP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All the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eligible clinicians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 the Advanced APM Entity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become QPs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for the payment year</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1295400" y="2229778"/>
            <a:ext cx="374037" cy="1234963"/>
          </a:xfrm>
          <a:prstGeom prst="rect">
            <a:avLst/>
          </a:prstGeom>
        </p:spPr>
      </p:pic>
      <p:pic>
        <p:nvPicPr>
          <p:cNvPr id="30" name="Picture 29"/>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2918171" y="2250194"/>
            <a:ext cx="374037" cy="1234963"/>
          </a:xfrm>
          <a:prstGeom prst="rect">
            <a:avLst/>
          </a:prstGeom>
        </p:spPr>
      </p:pic>
      <p:sp>
        <p:nvSpPr>
          <p:cNvPr id="31" name="Rectangle 30"/>
          <p:cNvSpPr/>
          <p:nvPr/>
        </p:nvSpPr>
        <p:spPr>
          <a:xfrm>
            <a:off x="2791750" y="3485157"/>
            <a:ext cx="500458" cy="369332"/>
          </a:xfrm>
          <a:prstGeom prst="rect">
            <a:avLst/>
          </a:prstGeom>
        </p:spPr>
        <p:txBody>
          <a:bodyPr wrap="none">
            <a:spAutoFit/>
          </a:bodyPr>
          <a:lstStyle/>
          <a:p>
            <a:r>
              <a:rPr lang="en-US"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a:t>
            </a:r>
            <a:endParaRPr lang="en-US" dirty="0"/>
          </a:p>
        </p:txBody>
      </p:sp>
      <p:sp>
        <p:nvSpPr>
          <p:cNvPr id="32" name="Rectangle 31"/>
          <p:cNvSpPr/>
          <p:nvPr/>
        </p:nvSpPr>
        <p:spPr>
          <a:xfrm>
            <a:off x="449122" y="3485157"/>
            <a:ext cx="2066591"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Eligible Clinicians</a:t>
            </a:r>
            <a:endParaRPr lang="en-US" dirty="0"/>
          </a:p>
        </p:txBody>
      </p:sp>
      <p:cxnSp>
        <p:nvCxnSpPr>
          <p:cNvPr id="33" name="Straight Arrow Connector 32"/>
          <p:cNvCxnSpPr/>
          <p:nvPr/>
        </p:nvCxnSpPr>
        <p:spPr>
          <a:xfrm>
            <a:off x="2002898" y="2855141"/>
            <a:ext cx="549694"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11713" y="1447800"/>
            <a:ext cx="2332063" cy="646331"/>
          </a:xfrm>
          <a:prstGeom prst="rect">
            <a:avLst/>
          </a:prstGeom>
        </p:spPr>
        <p:txBody>
          <a:bodyPr wrap="square">
            <a:spAutoFit/>
          </a:bodyPr>
          <a:lstStyle/>
          <a:p>
            <a:pPr algn="ctr"/>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Eligible Clinicians to QP in 4 STEPS</a:t>
            </a:r>
            <a:endParaRPr lang="en-US" dirty="0"/>
          </a:p>
        </p:txBody>
      </p:sp>
      <p:sp>
        <p:nvSpPr>
          <p:cNvPr id="11" name="Rectangle 10"/>
          <p:cNvSpPr/>
          <p:nvPr/>
        </p:nvSpPr>
        <p:spPr>
          <a:xfrm>
            <a:off x="220860" y="4679232"/>
            <a:ext cx="8616065" cy="15911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5938" indent="-396875">
              <a:spcAft>
                <a:spcPts val="600"/>
              </a:spcAft>
              <a:buFont typeface="Wingdings" panose="05000000000000000000" pitchFamily="2" charset="2"/>
              <a:buChar char="ü"/>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The period of assessment (QP Performance Period) for each payment year will be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full calendar year that is two years prior to the payment year </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(e.g., 2017 performance for 2019 payment).</a:t>
            </a:r>
          </a:p>
          <a:p>
            <a:pPr marL="515938" indent="-396875">
              <a:spcAft>
                <a:spcPts val="600"/>
              </a:spcAft>
              <a:buFont typeface="Wingdings" panose="05000000000000000000" pitchFamily="2" charset="2"/>
              <a:buChar char="ü"/>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Aligns with the MIPS performance period.</a:t>
            </a:r>
          </a:p>
        </p:txBody>
      </p:sp>
    </p:spTree>
    <p:extLst>
      <p:ext uri="{BB962C8B-B14F-4D97-AF65-F5344CB8AC3E}">
        <p14:creationId xmlns:p14="http://schemas.microsoft.com/office/powerpoint/2010/main" val="1771282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859515-6042-4DBC-99E0-9F999718C03D}" type="slidenum">
              <a:rPr lang="en-US" smtClean="0"/>
              <a:t>19</a:t>
            </a:fld>
            <a:endParaRPr lang="en-US"/>
          </a:p>
        </p:txBody>
      </p:sp>
      <p:grpSp>
        <p:nvGrpSpPr>
          <p:cNvPr id="12" name="Group 11"/>
          <p:cNvGrpSpPr/>
          <p:nvPr/>
        </p:nvGrpSpPr>
        <p:grpSpPr>
          <a:xfrm>
            <a:off x="4146530" y="4267784"/>
            <a:ext cx="1028728" cy="899508"/>
            <a:chOff x="4114800" y="3185030"/>
            <a:chExt cx="1075436" cy="1016622"/>
          </a:xfrm>
        </p:grpSpPr>
        <p:pic>
          <p:nvPicPr>
            <p:cNvPr id="13" name="Picture 4" descr="Home, House, Silhouette, Icon, Buildi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ross, Plus, Symbol, Sign, Addition, Health, Medicine"/>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624979" y="4305359"/>
            <a:ext cx="1028728" cy="899508"/>
            <a:chOff x="4114800" y="3185030"/>
            <a:chExt cx="1075436" cy="1016622"/>
          </a:xfrm>
        </p:grpSpPr>
        <p:pic>
          <p:nvPicPr>
            <p:cNvPr id="19" name="Picture 4" descr="Home, House, Silhouette, Icon, Buildi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ross, Plus, Symbol, Sign, Addition, Health, Medicine"/>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2416581" y="5665277"/>
            <a:ext cx="234308" cy="773618"/>
          </a:xfrm>
          <a:prstGeom prst="rect">
            <a:avLst/>
          </a:prstGeom>
        </p:spPr>
      </p:pic>
      <p:pic>
        <p:nvPicPr>
          <p:cNvPr id="22" name="Picture 21"/>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4291100" y="5652922"/>
            <a:ext cx="234308" cy="773618"/>
          </a:xfrm>
          <a:prstGeom prst="rect">
            <a:avLst/>
          </a:prstGeom>
        </p:spPr>
      </p:pic>
      <p:pic>
        <p:nvPicPr>
          <p:cNvPr id="23" name="Picture 22"/>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4581171" y="5665277"/>
            <a:ext cx="234308" cy="773618"/>
          </a:xfrm>
          <a:prstGeom prst="rect">
            <a:avLst/>
          </a:prstGeom>
        </p:spPr>
      </p:pic>
      <p:pic>
        <p:nvPicPr>
          <p:cNvPr id="24" name="Picture 23"/>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4871242" y="5665277"/>
            <a:ext cx="234308" cy="773618"/>
          </a:xfrm>
          <a:prstGeom prst="rect">
            <a:avLst/>
          </a:prstGeom>
        </p:spPr>
      </p:pic>
      <p:pic>
        <p:nvPicPr>
          <p:cNvPr id="25" name="Picture 24"/>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6704684" y="5680284"/>
            <a:ext cx="234308" cy="773618"/>
          </a:xfrm>
          <a:prstGeom prst="rect">
            <a:avLst/>
          </a:prstGeom>
        </p:spPr>
      </p:pic>
      <p:pic>
        <p:nvPicPr>
          <p:cNvPr id="26" name="Picture 25"/>
          <p:cNvPicPr>
            <a:picLocks noChangeAspect="1"/>
          </p:cNvPicPr>
          <p:nvPr/>
        </p:nvPicPr>
        <p:blipFill>
          <a:blip r:embed="rId6"/>
          <a:stretch>
            <a:fillRect/>
          </a:stretch>
        </p:blipFill>
        <p:spPr>
          <a:xfrm>
            <a:off x="6980295" y="5680284"/>
            <a:ext cx="232962" cy="771449"/>
          </a:xfrm>
          <a:prstGeom prst="rect">
            <a:avLst/>
          </a:prstGeom>
        </p:spPr>
      </p:pic>
      <p:pic>
        <p:nvPicPr>
          <p:cNvPr id="27" name="Picture 26"/>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2129791" y="5656130"/>
            <a:ext cx="234308" cy="773618"/>
          </a:xfrm>
          <a:prstGeom prst="rect">
            <a:avLst/>
          </a:prstGeom>
        </p:spPr>
      </p:pic>
      <p:pic>
        <p:nvPicPr>
          <p:cNvPr id="28" name="Picture 27"/>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1843001" y="5651087"/>
            <a:ext cx="234308" cy="773618"/>
          </a:xfrm>
          <a:prstGeom prst="rect">
            <a:avLst/>
          </a:prstGeom>
        </p:spPr>
      </p:pic>
      <p:pic>
        <p:nvPicPr>
          <p:cNvPr id="29" name="Picture 28"/>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7252909" y="5680284"/>
            <a:ext cx="234308" cy="773618"/>
          </a:xfrm>
          <a:prstGeom prst="rect">
            <a:avLst/>
          </a:prstGeom>
        </p:spPr>
      </p:pic>
      <p:sp>
        <p:nvSpPr>
          <p:cNvPr id="30" name="TextBox 29"/>
          <p:cNvSpPr txBox="1"/>
          <p:nvPr/>
        </p:nvSpPr>
        <p:spPr>
          <a:xfrm>
            <a:off x="3020936" y="1036975"/>
            <a:ext cx="3588488"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Advanced APM</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p:cNvSpPr txBox="1"/>
          <p:nvPr/>
        </p:nvSpPr>
        <p:spPr>
          <a:xfrm>
            <a:off x="3036491" y="3921631"/>
            <a:ext cx="3588488"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Advanced APM Entities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2904081" y="5219264"/>
            <a:ext cx="3588488"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Eligible Clinicians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34" name="Title 1"/>
          <p:cNvSpPr txBox="1">
            <a:spLocks/>
          </p:cNvSpPr>
          <p:nvPr/>
        </p:nvSpPr>
        <p:spPr>
          <a:xfrm>
            <a:off x="888994" y="56692"/>
            <a:ext cx="75438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25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a:t>
            </a:r>
            <a:r>
              <a:rPr lang="en-US" sz="225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do Eligible Clinicians become QPs?</a:t>
            </a:r>
          </a:p>
        </p:txBody>
      </p:sp>
      <p:grpSp>
        <p:nvGrpSpPr>
          <p:cNvPr id="35" name="Group 34"/>
          <p:cNvGrpSpPr/>
          <p:nvPr/>
        </p:nvGrpSpPr>
        <p:grpSpPr>
          <a:xfrm>
            <a:off x="3413755" y="1464859"/>
            <a:ext cx="2802851" cy="2412251"/>
            <a:chOff x="3202595" y="1932265"/>
            <a:chExt cx="3689243" cy="3487484"/>
          </a:xfrm>
        </p:grpSpPr>
        <p:pic>
          <p:nvPicPr>
            <p:cNvPr id="36" name="Picture 4" descr="Home, House, Silhouette, Icon, Buildi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595" y="1932265"/>
              <a:ext cx="3689243" cy="34874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ross, Plus, Symbol, Sign, Addition, Health, Medicine"/>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42375" y="2928896"/>
              <a:ext cx="1043285" cy="107347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2197071" y="1500374"/>
            <a:ext cx="1219200" cy="430887"/>
          </a:xfrm>
          <a:prstGeom prst="rect">
            <a:avLst/>
          </a:prstGeom>
          <a:noFill/>
        </p:spPr>
        <p:txBody>
          <a:bodyPr wrap="square" rtlCol="0">
            <a:spAutoFit/>
          </a:bodyPr>
          <a:lstStyle/>
          <a:p>
            <a:pPr algn="r"/>
            <a:r>
              <a:rPr lang="en-US" sz="2200" b="1" dirty="0" smtClean="0">
                <a:solidFill>
                  <a:srgbClr val="387D2F"/>
                </a:solidFill>
                <a:latin typeface="Segoe UI" panose="020B0502040204020203" pitchFamily="34" charset="0"/>
                <a:ea typeface="Segoe UI" panose="020B0502040204020203" pitchFamily="34" charset="0"/>
                <a:cs typeface="Segoe UI" panose="020B0502040204020203" pitchFamily="34" charset="0"/>
              </a:rPr>
              <a:t>Step 1</a:t>
            </a:r>
            <a:endParaRPr lang="en-US" sz="2200" b="1" dirty="0">
              <a:solidFill>
                <a:srgbClr val="387D2F"/>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Title 1"/>
          <p:cNvSpPr txBox="1">
            <a:spLocks/>
          </p:cNvSpPr>
          <p:nvPr/>
        </p:nvSpPr>
        <p:spPr>
          <a:xfrm>
            <a:off x="181380" y="1931261"/>
            <a:ext cx="3065828" cy="2230983"/>
          </a:xfrm>
          <a:prstGeom prst="rect">
            <a:avLst/>
          </a:prstGeom>
          <a:solidFill>
            <a:schemeClr val="tx2">
              <a:lumMod val="20000"/>
              <a:lumOff val="80000"/>
              <a:alpha val="83000"/>
            </a:scheme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 determinations are made at the Advanced APM Entity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level.</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All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participating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eligible clinicians are assessed together.</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Oval 39"/>
          <p:cNvSpPr/>
          <p:nvPr/>
        </p:nvSpPr>
        <p:spPr>
          <a:xfrm>
            <a:off x="6471787" y="5510246"/>
            <a:ext cx="1249977" cy="1083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067216" y="5525543"/>
            <a:ext cx="1249977" cy="1083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98341" y="5496056"/>
            <a:ext cx="1249977" cy="1083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714294" y="4331465"/>
            <a:ext cx="1028728" cy="899508"/>
            <a:chOff x="4114800" y="3185030"/>
            <a:chExt cx="1075436" cy="1016622"/>
          </a:xfrm>
        </p:grpSpPr>
        <p:pic>
          <p:nvPicPr>
            <p:cNvPr id="46" name="Picture 4" descr="Home, House, Silhouette, Icon, Buildi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ross, Plus, Symbol, Sign, Addition, Health, Medicine"/>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9036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Disclaimer</a:t>
            </a:r>
            <a:endParaRPr lang="en-US" sz="22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13" name="TextBox 12"/>
          <p:cNvSpPr txBox="1"/>
          <p:nvPr/>
        </p:nvSpPr>
        <p:spPr>
          <a:xfrm>
            <a:off x="685800" y="1981200"/>
            <a:ext cx="7841088" cy="313932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This </a:t>
            </a:r>
            <a:r>
              <a:rPr lang="en-US" dirty="0">
                <a:latin typeface="Segoe UI" panose="020B0502040204020203" pitchFamily="34" charset="0"/>
                <a:cs typeface="Segoe UI" panose="020B0502040204020203" pitchFamily="34" charset="0"/>
              </a:rPr>
              <a:t>presentation was current at the time it was published or uploaded onto the web. Medicare policy changes frequently so links to the source documents have been provided within the document for your reference</a:t>
            </a:r>
            <a:r>
              <a:rPr lang="en-US" dirty="0" smtClean="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This presentation was prepared as a service to the public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AD859515-6042-4DBC-99E0-9F999718C03D}" type="slidenum">
              <a:rPr lang="en-US" smtClean="0"/>
              <a:t>2</a:t>
            </a:fld>
            <a:endParaRPr lang="en-US" dirty="0"/>
          </a:p>
        </p:txBody>
      </p:sp>
    </p:spTree>
    <p:extLst>
      <p:ext uri="{BB962C8B-B14F-4D97-AF65-F5344CB8AC3E}">
        <p14:creationId xmlns:p14="http://schemas.microsoft.com/office/powerpoint/2010/main" val="2194926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859515-6042-4DBC-99E0-9F999718C03D}" type="slidenum">
              <a:rPr lang="en-US" smtClean="0"/>
              <a:t>20</a:t>
            </a:fld>
            <a:endParaRPr lang="en-US"/>
          </a:p>
        </p:txBody>
      </p:sp>
      <p:sp>
        <p:nvSpPr>
          <p:cNvPr id="3" name="Title 1"/>
          <p:cNvSpPr txBox="1">
            <a:spLocks/>
          </p:cNvSpPr>
          <p:nvPr/>
        </p:nvSpPr>
        <p:spPr>
          <a:xfrm>
            <a:off x="720588" y="349640"/>
            <a:ext cx="75438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25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a:t>
            </a:r>
            <a:r>
              <a:rPr lang="en-US" sz="225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do Eligible Clinicians become QPs?</a:t>
            </a:r>
          </a:p>
        </p:txBody>
      </p:sp>
      <p:sp>
        <p:nvSpPr>
          <p:cNvPr id="14" name="Title 1"/>
          <p:cNvSpPr txBox="1">
            <a:spLocks/>
          </p:cNvSpPr>
          <p:nvPr/>
        </p:nvSpPr>
        <p:spPr>
          <a:xfrm>
            <a:off x="2846931" y="1700099"/>
            <a:ext cx="5410200" cy="3405301"/>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CMS will calculate a percentage “Threshold Score” for each Advanced APM Entity using two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methods (payment amount and patient count).</a:t>
            </a:r>
          </a:p>
          <a:p>
            <a:pPr marL="515938" lvl="0" indent="-396875" algn="l">
              <a:spcBef>
                <a:spcPts val="0"/>
              </a:spcBef>
              <a:spcAft>
                <a:spcPts val="600"/>
              </a:spcAft>
              <a:buFont typeface="Wingdings" panose="05000000000000000000" pitchFamily="2" charset="2"/>
              <a:buChar char="ü"/>
            </a:pP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Methods are based on </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Medicare Part B professional </a:t>
            </a: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services and beneficiaries attributed to Advanced APM Entities</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a:t>
            </a:r>
            <a:endPar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endParaRPr>
          </a:p>
          <a:p>
            <a:pPr marL="515938" lvl="0" indent="-396875" algn="l">
              <a:spcBef>
                <a:spcPts val="0"/>
              </a:spcBef>
              <a:spcAft>
                <a:spcPts val="600"/>
              </a:spcAft>
              <a:buFont typeface="Wingdings" panose="05000000000000000000" pitchFamily="2" charset="2"/>
              <a:buChar char="ü"/>
            </a:pP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CMS will use the method that results in a more favorable QP determination for each Advanced APM Entity.</a:t>
            </a:r>
          </a:p>
          <a:p>
            <a:pPr marL="515938" indent="-396875" algn="l">
              <a:spcAft>
                <a:spcPts val="600"/>
              </a:spcAft>
              <a:buFont typeface="Wingdings" panose="05000000000000000000" pitchFamily="2" charset="2"/>
              <a:buChar char="ü"/>
            </a:pP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1627731" y="1710031"/>
            <a:ext cx="1219200" cy="430887"/>
          </a:xfrm>
          <a:prstGeom prst="rect">
            <a:avLst/>
          </a:prstGeom>
          <a:noFill/>
        </p:spPr>
        <p:txBody>
          <a:bodyPr wrap="square" rtlCol="0">
            <a:spAutoFit/>
          </a:bodyPr>
          <a:lstStyle/>
          <a:p>
            <a:pPr algn="r"/>
            <a:r>
              <a:rPr lang="en-US" sz="2200" b="1" dirty="0" smtClean="0">
                <a:solidFill>
                  <a:srgbClr val="387D2F"/>
                </a:solidFill>
                <a:latin typeface="Segoe UI" panose="020B0502040204020203" pitchFamily="34" charset="0"/>
                <a:ea typeface="Segoe UI" panose="020B0502040204020203" pitchFamily="34" charset="0"/>
                <a:cs typeface="Segoe UI" panose="020B0502040204020203" pitchFamily="34" charset="0"/>
              </a:rPr>
              <a:t>Step 2</a:t>
            </a:r>
            <a:endParaRPr lang="en-US" sz="2200" b="1" dirty="0">
              <a:solidFill>
                <a:srgbClr val="387D2F"/>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a:xfrm>
            <a:off x="76202" y="5387570"/>
            <a:ext cx="7467599" cy="307777"/>
          </a:xfrm>
          <a:prstGeom prst="rect">
            <a:avLst/>
          </a:prstGeom>
        </p:spPr>
        <p:txBody>
          <a:bodyPr wrap="square">
            <a:spAutoFit/>
          </a:bodyPr>
          <a:lstStyle/>
          <a:p>
            <a:pPr algn="ctr"/>
            <a:r>
              <a:rPr lang="en-US" sz="1400" b="1" dirty="0">
                <a:latin typeface="Segoe UI" panose="020B0502040204020203" pitchFamily="34" charset="0"/>
                <a:cs typeface="Segoe UI" panose="020B0502040204020203" pitchFamily="34" charset="0"/>
              </a:rPr>
              <a:t>Attributed</a:t>
            </a:r>
            <a:r>
              <a:rPr lang="en-US" sz="1400" dirty="0">
                <a:latin typeface="Segoe UI" panose="020B0502040204020203" pitchFamily="34" charset="0"/>
                <a:cs typeface="Segoe UI" panose="020B0502040204020203" pitchFamily="34" charset="0"/>
              </a:rPr>
              <a:t> </a:t>
            </a:r>
            <a:r>
              <a:rPr lang="en-US" sz="1400" dirty="0" smtClean="0">
                <a:latin typeface="Segoe UI" panose="020B0502040204020203" pitchFamily="34" charset="0"/>
                <a:cs typeface="Segoe UI" panose="020B0502040204020203" pitchFamily="34" charset="0"/>
              </a:rPr>
              <a:t>(beneficiaries for whose </a:t>
            </a:r>
            <a:r>
              <a:rPr lang="en-US" sz="1400" dirty="0">
                <a:latin typeface="Segoe UI" panose="020B0502040204020203" pitchFamily="34" charset="0"/>
                <a:cs typeface="Segoe UI" panose="020B0502040204020203" pitchFamily="34" charset="0"/>
              </a:rPr>
              <a:t>cost and quality of care the APM Entity is </a:t>
            </a:r>
            <a:r>
              <a:rPr lang="en-US" sz="1400" dirty="0" smtClean="0">
                <a:latin typeface="Segoe UI" panose="020B0502040204020203" pitchFamily="34" charset="0"/>
                <a:cs typeface="Segoe UI" panose="020B0502040204020203" pitchFamily="34" charset="0"/>
              </a:rPr>
              <a:t>responsible)</a:t>
            </a:r>
            <a:endParaRPr lang="en-US" sz="1400" dirty="0">
              <a:latin typeface="Segoe UI" panose="020B0502040204020203" pitchFamily="34" charset="0"/>
              <a:cs typeface="Segoe UI" panose="020B0502040204020203" pitchFamily="34" charset="0"/>
            </a:endParaRPr>
          </a:p>
        </p:txBody>
      </p:sp>
      <p:sp>
        <p:nvSpPr>
          <p:cNvPr id="24" name="Rectangle 23"/>
          <p:cNvSpPr/>
          <p:nvPr/>
        </p:nvSpPr>
        <p:spPr>
          <a:xfrm>
            <a:off x="76201" y="5717403"/>
            <a:ext cx="6934199" cy="307777"/>
          </a:xfrm>
          <a:prstGeom prst="rect">
            <a:avLst/>
          </a:prstGeom>
        </p:spPr>
        <p:txBody>
          <a:bodyPr wrap="square">
            <a:spAutoFit/>
          </a:bodyPr>
          <a:lstStyle/>
          <a:p>
            <a:pPr algn="ctr"/>
            <a:r>
              <a:rPr lang="en-US" sz="1400" b="1" dirty="0">
                <a:latin typeface="Segoe UI" panose="020B0502040204020203" pitchFamily="34" charset="0"/>
                <a:cs typeface="Segoe UI" panose="020B0502040204020203" pitchFamily="34" charset="0"/>
              </a:rPr>
              <a:t>Attribution-eligible</a:t>
            </a:r>
            <a:r>
              <a:rPr lang="en-US" sz="1400" dirty="0">
                <a:latin typeface="Segoe UI" panose="020B0502040204020203" pitchFamily="34" charset="0"/>
                <a:cs typeface="Segoe UI" panose="020B0502040204020203" pitchFamily="34" charset="0"/>
              </a:rPr>
              <a:t> (</a:t>
            </a:r>
            <a:r>
              <a:rPr lang="en-US" sz="1400" dirty="0" smtClean="0">
                <a:latin typeface="Segoe UI" panose="020B0502040204020203" pitchFamily="34" charset="0"/>
                <a:cs typeface="Segoe UI" panose="020B0502040204020203" pitchFamily="34" charset="0"/>
              </a:rPr>
              <a:t>all </a:t>
            </a:r>
            <a:r>
              <a:rPr lang="en-US" sz="1400" dirty="0">
                <a:latin typeface="Segoe UI" panose="020B0502040204020203" pitchFamily="34" charset="0"/>
                <a:cs typeface="Segoe UI" panose="020B0502040204020203" pitchFamily="34" charset="0"/>
              </a:rPr>
              <a:t>beneficiaries </a:t>
            </a:r>
            <a:r>
              <a:rPr lang="en-US" sz="1400" dirty="0" smtClean="0">
                <a:latin typeface="Segoe UI" panose="020B0502040204020203" pitchFamily="34" charset="0"/>
                <a:cs typeface="Segoe UI" panose="020B0502040204020203" pitchFamily="34" charset="0"/>
              </a:rPr>
              <a:t>who </a:t>
            </a:r>
            <a:r>
              <a:rPr lang="en-US" sz="1400" dirty="0">
                <a:latin typeface="Segoe UI" panose="020B0502040204020203" pitchFamily="34" charset="0"/>
                <a:cs typeface="Segoe UI" panose="020B0502040204020203" pitchFamily="34" charset="0"/>
              </a:rPr>
              <a:t>could potentially </a:t>
            </a:r>
            <a:r>
              <a:rPr lang="en-US" sz="1400" dirty="0" smtClean="0">
                <a:latin typeface="Segoe UI" panose="020B0502040204020203" pitchFamily="34" charset="0"/>
                <a:cs typeface="Segoe UI" panose="020B0502040204020203" pitchFamily="34" charset="0"/>
              </a:rPr>
              <a:t>be attributed)</a:t>
            </a:r>
            <a:endParaRPr lang="en-US" sz="1400" dirty="0"/>
          </a:p>
        </p:txBody>
      </p:sp>
      <p:cxnSp>
        <p:nvCxnSpPr>
          <p:cNvPr id="25" name="Straight Connector 24"/>
          <p:cNvCxnSpPr/>
          <p:nvPr/>
        </p:nvCxnSpPr>
        <p:spPr>
          <a:xfrm>
            <a:off x="76201" y="5695347"/>
            <a:ext cx="7315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0" y="3662745"/>
            <a:ext cx="2757072" cy="13716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spc="-110" dirty="0" smtClean="0">
                <a:solidFill>
                  <a:schemeClr val="tx2">
                    <a:lumMod val="75000"/>
                  </a:schemeClr>
                </a:solidFill>
                <a:latin typeface="MV Boli" panose="02000500030200090000" pitchFamily="2" charset="0"/>
                <a:ea typeface="Segoe UI" panose="020B0502040204020203" pitchFamily="34" charset="0"/>
                <a:cs typeface="MV Boli" panose="02000500030200090000" pitchFamily="2" charset="0"/>
              </a:rPr>
              <a:t>These definitions are used for calculating Threshold Scores under both methods.</a:t>
            </a:r>
            <a:endParaRPr lang="en-US" sz="1600" spc="-11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2" name="Curved Connector 11"/>
          <p:cNvCxnSpPr/>
          <p:nvPr/>
        </p:nvCxnSpPr>
        <p:spPr>
          <a:xfrm rot="5400000">
            <a:off x="942380" y="4953639"/>
            <a:ext cx="484375" cy="387936"/>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6792" y="4875345"/>
            <a:ext cx="1840539" cy="8019"/>
          </a:xfrm>
          <a:prstGeom prst="line">
            <a:avLst/>
          </a:prstGeom>
          <a:ln w="28575">
            <a:solidFill>
              <a:srgbClr val="387D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1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859515-6042-4DBC-99E0-9F999718C03D}" type="slidenum">
              <a:rPr lang="en-US" smtClean="0"/>
              <a:t>21</a:t>
            </a:fld>
            <a:endParaRPr lang="en-US"/>
          </a:p>
        </p:txBody>
      </p:sp>
      <p:sp>
        <p:nvSpPr>
          <p:cNvPr id="3" name="Title 1"/>
          <p:cNvSpPr txBox="1">
            <a:spLocks/>
          </p:cNvSpPr>
          <p:nvPr/>
        </p:nvSpPr>
        <p:spPr>
          <a:xfrm>
            <a:off x="720588" y="349640"/>
            <a:ext cx="75438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25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a:t>
            </a:r>
            <a:r>
              <a:rPr lang="en-US" sz="225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do Eligible Clinicians become QPs?</a:t>
            </a:r>
          </a:p>
        </p:txBody>
      </p:sp>
      <p:sp>
        <p:nvSpPr>
          <p:cNvPr id="5" name="TextBox 4"/>
          <p:cNvSpPr txBox="1"/>
          <p:nvPr/>
        </p:nvSpPr>
        <p:spPr>
          <a:xfrm>
            <a:off x="120036" y="3254503"/>
            <a:ext cx="2802388" cy="338554"/>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Payment Amount Method</a:t>
            </a:r>
          </a:p>
        </p:txBody>
      </p:sp>
      <p:sp>
        <p:nvSpPr>
          <p:cNvPr id="7" name="TextBox 6"/>
          <p:cNvSpPr txBox="1"/>
          <p:nvPr/>
        </p:nvSpPr>
        <p:spPr>
          <a:xfrm>
            <a:off x="143217" y="3678348"/>
            <a:ext cx="2668290" cy="1600438"/>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a:t>
            </a:r>
            <a:r>
              <a:rPr lang="en-US" sz="1400" dirty="0">
                <a:latin typeface="Segoe UI" panose="020B0502040204020203" pitchFamily="34" charset="0"/>
                <a:cs typeface="Segoe UI" panose="020B0502040204020203" pitchFamily="34" charset="0"/>
              </a:rPr>
              <a:t> for Part B professional services to </a:t>
            </a:r>
            <a:r>
              <a:rPr lang="en-US" sz="1400" b="1" dirty="0">
                <a:latin typeface="Segoe UI" panose="020B0502040204020203" pitchFamily="34" charset="0"/>
                <a:cs typeface="Segoe UI" panose="020B0502040204020203" pitchFamily="34" charset="0"/>
              </a:rPr>
              <a:t>attributed </a:t>
            </a:r>
            <a:r>
              <a:rPr lang="en-US" sz="1400" b="1" dirty="0" smtClean="0">
                <a:latin typeface="Segoe UI" panose="020B0502040204020203" pitchFamily="34" charset="0"/>
                <a:cs typeface="Segoe UI" panose="020B0502040204020203" pitchFamily="34" charset="0"/>
              </a:rPr>
              <a:t>beneficiaries</a:t>
            </a:r>
          </a:p>
          <a:p>
            <a:endParaRPr lang="en-US" sz="1400" b="1" dirty="0">
              <a:latin typeface="Segoe UI" panose="020B0502040204020203" pitchFamily="34" charset="0"/>
              <a:cs typeface="Segoe UI" panose="020B0502040204020203" pitchFamily="34" charset="0"/>
            </a:endParaRPr>
          </a:p>
          <a:p>
            <a:r>
              <a:rPr lang="en-US" sz="1400" b="1"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for Part B professional services to </a:t>
            </a:r>
            <a:r>
              <a:rPr lang="en-US" sz="1400" b="1" dirty="0">
                <a:latin typeface="Segoe UI" panose="020B0502040204020203" pitchFamily="34" charset="0"/>
                <a:cs typeface="Segoe UI" panose="020B0502040204020203" pitchFamily="34" charset="0"/>
              </a:rPr>
              <a:t>attribution-eligible beneficiaries</a:t>
            </a:r>
          </a:p>
        </p:txBody>
      </p:sp>
      <p:sp>
        <p:nvSpPr>
          <p:cNvPr id="14" name="Title 1"/>
          <p:cNvSpPr txBox="1">
            <a:spLocks/>
          </p:cNvSpPr>
          <p:nvPr/>
        </p:nvSpPr>
        <p:spPr>
          <a:xfrm>
            <a:off x="2854188" y="1722162"/>
            <a:ext cx="5410200" cy="1394237"/>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two methods for calculation are Payment Amount Method and Patient Count Method.</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1634988" y="1700099"/>
            <a:ext cx="1219200" cy="430887"/>
          </a:xfrm>
          <a:prstGeom prst="rect">
            <a:avLst/>
          </a:prstGeom>
          <a:noFill/>
        </p:spPr>
        <p:txBody>
          <a:bodyPr wrap="square" rtlCol="0">
            <a:spAutoFit/>
          </a:bodyPr>
          <a:lstStyle/>
          <a:p>
            <a:pPr algn="r"/>
            <a:r>
              <a:rPr lang="en-US" sz="2200" b="1" dirty="0" smtClean="0">
                <a:solidFill>
                  <a:srgbClr val="387D2F"/>
                </a:solidFill>
                <a:latin typeface="Segoe UI" panose="020B0502040204020203" pitchFamily="34" charset="0"/>
                <a:ea typeface="Segoe UI" panose="020B0502040204020203" pitchFamily="34" charset="0"/>
                <a:cs typeface="Segoe UI" panose="020B0502040204020203" pitchFamily="34" charset="0"/>
              </a:rPr>
              <a:t>Step 2</a:t>
            </a:r>
            <a:endParaRPr lang="en-US" sz="2200" b="1" dirty="0">
              <a:solidFill>
                <a:srgbClr val="387D2F"/>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1295400" y="6343278"/>
            <a:ext cx="1233671"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Payments</a:t>
            </a:r>
            <a:endParaRPr lang="en-US" dirty="0"/>
          </a:p>
        </p:txBody>
      </p:sp>
      <p:pic>
        <p:nvPicPr>
          <p:cNvPr id="22" name="Picture 21"/>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47846" t="18111" r="42464" b="67957"/>
          <a:stretch/>
        </p:blipFill>
        <p:spPr>
          <a:xfrm>
            <a:off x="1586703" y="5440405"/>
            <a:ext cx="651066" cy="983229"/>
          </a:xfrm>
          <a:prstGeom prst="rect">
            <a:avLst/>
          </a:prstGeom>
        </p:spPr>
      </p:pic>
      <p:cxnSp>
        <p:nvCxnSpPr>
          <p:cNvPr id="9" name="Straight Connector 8"/>
          <p:cNvCxnSpPr/>
          <p:nvPr/>
        </p:nvCxnSpPr>
        <p:spPr>
          <a:xfrm>
            <a:off x="0" y="4419600"/>
            <a:ext cx="2668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21322" y="4188767"/>
            <a:ext cx="865731" cy="461665"/>
          </a:xfrm>
          <a:prstGeom prst="rect">
            <a:avLst/>
          </a:prstGeom>
          <a:noFill/>
        </p:spPr>
        <p:txBody>
          <a:bodyPr wrap="square" rtlCol="0">
            <a:spAutoFit/>
          </a:bodyPr>
          <a:lstStyle/>
          <a:p>
            <a:pPr algn="ctr"/>
            <a:r>
              <a:rPr lang="en-US" sz="2400" b="1" dirty="0" smtClean="0">
                <a:latin typeface="Segoe UI" panose="020B0502040204020203" pitchFamily="34"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p:txBody>
      </p:sp>
      <p:sp>
        <p:nvSpPr>
          <p:cNvPr id="17" name="TextBox 16"/>
          <p:cNvSpPr txBox="1"/>
          <p:nvPr/>
        </p:nvSpPr>
        <p:spPr>
          <a:xfrm>
            <a:off x="2954723" y="4188181"/>
            <a:ext cx="1236278" cy="584775"/>
          </a:xfrm>
          <a:prstGeom prst="rect">
            <a:avLst/>
          </a:prstGeom>
          <a:noFill/>
        </p:spPr>
        <p:txBody>
          <a:bodyPr wrap="square" rtlCol="0">
            <a:spAutoFit/>
          </a:bodyPr>
          <a:lstStyle/>
          <a:p>
            <a:pPr algn="ctr"/>
            <a:r>
              <a:rPr lang="en-US" sz="1600" b="1" dirty="0" smtClean="0">
                <a:latin typeface="Segoe UI" panose="020B0502040204020203" pitchFamily="34" charset="0"/>
                <a:cs typeface="Segoe UI" panose="020B0502040204020203" pitchFamily="34" charset="0"/>
              </a:rPr>
              <a:t>Threshold Score %</a:t>
            </a:r>
            <a:endParaRPr lang="en-US" sz="1600" b="1" dirty="0">
              <a:latin typeface="Segoe UI" panose="020B0502040204020203" pitchFamily="34" charset="0"/>
              <a:cs typeface="Segoe UI" panose="020B0502040204020203" pitchFamily="34" charset="0"/>
            </a:endParaRPr>
          </a:p>
        </p:txBody>
      </p:sp>
      <p:sp>
        <p:nvSpPr>
          <p:cNvPr id="18" name="TextBox 17"/>
          <p:cNvSpPr txBox="1"/>
          <p:nvPr/>
        </p:nvSpPr>
        <p:spPr>
          <a:xfrm>
            <a:off x="4844335" y="3251942"/>
            <a:ext cx="2928065" cy="338554"/>
          </a:xfrm>
          <a:prstGeom prst="rect">
            <a:avLst/>
          </a:prstGeom>
          <a:noFill/>
        </p:spPr>
        <p:txBody>
          <a:bodyPr wrap="square" rtlCol="0">
            <a:spAutoFit/>
          </a:bodyPr>
          <a:lstStyle/>
          <a:p>
            <a:r>
              <a:rPr lang="en-US" sz="1600" b="1" dirty="0" smtClean="0">
                <a:latin typeface="Segoe UI" panose="020B0502040204020203" pitchFamily="34" charset="0"/>
                <a:cs typeface="Segoe UI" panose="020B0502040204020203" pitchFamily="34" charset="0"/>
              </a:rPr>
              <a:t>Patient Count Method</a:t>
            </a:r>
            <a:endParaRPr lang="en-US" sz="1600" b="1" dirty="0">
              <a:latin typeface="Segoe UI" panose="020B0502040204020203" pitchFamily="34" charset="0"/>
              <a:cs typeface="Segoe UI" panose="020B0502040204020203" pitchFamily="34" charset="0"/>
            </a:endParaRPr>
          </a:p>
        </p:txBody>
      </p:sp>
      <p:grpSp>
        <p:nvGrpSpPr>
          <p:cNvPr id="4" name="Group 3"/>
          <p:cNvGrpSpPr/>
          <p:nvPr/>
        </p:nvGrpSpPr>
        <p:grpSpPr>
          <a:xfrm>
            <a:off x="4728633" y="3811493"/>
            <a:ext cx="2891367" cy="1384995"/>
            <a:chOff x="4844335" y="3811493"/>
            <a:chExt cx="2891367" cy="1384995"/>
          </a:xfrm>
        </p:grpSpPr>
        <p:sp>
          <p:nvSpPr>
            <p:cNvPr id="20" name="TextBox 19"/>
            <p:cNvSpPr txBox="1"/>
            <p:nvPr/>
          </p:nvSpPr>
          <p:spPr>
            <a:xfrm>
              <a:off x="4844335" y="3811493"/>
              <a:ext cx="2891367" cy="1384995"/>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a:t>
              </a:r>
              <a:r>
                <a:rPr lang="en-US" sz="1400" dirty="0">
                  <a:latin typeface="Segoe UI" panose="020B0502040204020203" pitchFamily="34" charset="0"/>
                  <a:cs typeface="Segoe UI" panose="020B0502040204020203" pitchFamily="34" charset="0"/>
                </a:rPr>
                <a:t> of </a:t>
              </a:r>
              <a:r>
                <a:rPr lang="en-US" sz="1400" b="1" dirty="0">
                  <a:latin typeface="Segoe UI" panose="020B0502040204020203" pitchFamily="34" charset="0"/>
                  <a:cs typeface="Segoe UI" panose="020B0502040204020203" pitchFamily="34" charset="0"/>
                </a:rPr>
                <a:t>attributed beneficiaries </a:t>
              </a:r>
              <a:r>
                <a:rPr lang="en-US" sz="1400" dirty="0">
                  <a:latin typeface="Segoe UI" panose="020B0502040204020203" pitchFamily="34" charset="0"/>
                  <a:cs typeface="Segoe UI" panose="020B0502040204020203" pitchFamily="34" charset="0"/>
                </a:rPr>
                <a:t>given Part B professional </a:t>
              </a:r>
              <a:r>
                <a:rPr lang="en-US" sz="1400" dirty="0" smtClean="0">
                  <a:latin typeface="Segoe UI" panose="020B0502040204020203" pitchFamily="34" charset="0"/>
                  <a:cs typeface="Segoe UI" panose="020B0502040204020203" pitchFamily="34" charset="0"/>
                </a:rPr>
                <a:t>services</a:t>
              </a:r>
            </a:p>
            <a:p>
              <a:endParaRPr lang="en-US" sz="1400" dirty="0">
                <a:latin typeface="Segoe UI" panose="020B0502040204020203" pitchFamily="34" charset="0"/>
                <a:cs typeface="Segoe UI" panose="020B0502040204020203" pitchFamily="34" charset="0"/>
              </a:endParaRPr>
            </a:p>
            <a:p>
              <a:r>
                <a:rPr lang="en-US" sz="1400" b="1" dirty="0">
                  <a:latin typeface="Segoe UI" panose="020B0502040204020203" pitchFamily="34" charset="0"/>
                  <a:cs typeface="Segoe UI" panose="020B0502040204020203" pitchFamily="34" charset="0"/>
                </a:rPr>
                <a:t>#</a:t>
              </a:r>
              <a:r>
                <a:rPr lang="en-US" sz="1400" dirty="0">
                  <a:latin typeface="Segoe UI" panose="020B0502040204020203" pitchFamily="34" charset="0"/>
                  <a:cs typeface="Segoe UI" panose="020B0502040204020203" pitchFamily="34" charset="0"/>
                </a:rPr>
                <a:t> of </a:t>
              </a:r>
              <a:r>
                <a:rPr lang="en-US" sz="1400" b="1" dirty="0">
                  <a:latin typeface="Segoe UI" panose="020B0502040204020203" pitchFamily="34" charset="0"/>
                  <a:cs typeface="Segoe UI" panose="020B0502040204020203" pitchFamily="34" charset="0"/>
                </a:rPr>
                <a:t>attribution-eligible beneficiaries</a:t>
              </a:r>
              <a:r>
                <a:rPr lang="en-US" sz="1400" dirty="0">
                  <a:latin typeface="Segoe UI" panose="020B0502040204020203" pitchFamily="34" charset="0"/>
                  <a:cs typeface="Segoe UI" panose="020B0502040204020203" pitchFamily="34" charset="0"/>
                </a:rPr>
                <a:t> given Part B professional services</a:t>
              </a:r>
            </a:p>
          </p:txBody>
        </p:sp>
        <p:cxnSp>
          <p:nvCxnSpPr>
            <p:cNvPr id="19" name="Straight Connector 18"/>
            <p:cNvCxnSpPr/>
            <p:nvPr/>
          </p:nvCxnSpPr>
          <p:spPr>
            <a:xfrm>
              <a:off x="4844335" y="4419600"/>
              <a:ext cx="2668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238999" y="4188767"/>
            <a:ext cx="865731" cy="461665"/>
          </a:xfrm>
          <a:prstGeom prst="rect">
            <a:avLst/>
          </a:prstGeom>
          <a:noFill/>
        </p:spPr>
        <p:txBody>
          <a:bodyPr wrap="square" rtlCol="0">
            <a:spAutoFit/>
          </a:bodyPr>
          <a:lstStyle/>
          <a:p>
            <a:pPr algn="ctr"/>
            <a:r>
              <a:rPr lang="en-US" sz="2400" b="1" dirty="0" smtClean="0">
                <a:latin typeface="Segoe UI" panose="020B0502040204020203" pitchFamily="34"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p:txBody>
      </p:sp>
      <p:sp>
        <p:nvSpPr>
          <p:cNvPr id="26" name="TextBox 25"/>
          <p:cNvSpPr txBox="1"/>
          <p:nvPr/>
        </p:nvSpPr>
        <p:spPr>
          <a:xfrm>
            <a:off x="7772400" y="4188181"/>
            <a:ext cx="1236278" cy="584775"/>
          </a:xfrm>
          <a:prstGeom prst="rect">
            <a:avLst/>
          </a:prstGeom>
          <a:noFill/>
        </p:spPr>
        <p:txBody>
          <a:bodyPr wrap="square" rtlCol="0">
            <a:spAutoFit/>
          </a:bodyPr>
          <a:lstStyle/>
          <a:p>
            <a:pPr algn="ctr"/>
            <a:r>
              <a:rPr lang="en-US" sz="1600" b="1" dirty="0" smtClean="0">
                <a:latin typeface="Segoe UI" panose="020B0502040204020203" pitchFamily="34" charset="0"/>
                <a:cs typeface="Segoe UI" panose="020B0502040204020203" pitchFamily="34" charset="0"/>
              </a:rPr>
              <a:t>Threshold Score %</a:t>
            </a:r>
            <a:endParaRPr lang="en-US" sz="1600" b="1" dirty="0">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6142768" y="5233974"/>
            <a:ext cx="317801" cy="1049289"/>
          </a:xfrm>
          <a:prstGeom prst="rect">
            <a:avLst/>
          </a:prstGeom>
        </p:spPr>
      </p:pic>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6921199" y="5219901"/>
            <a:ext cx="317801" cy="1049289"/>
          </a:xfrm>
          <a:prstGeom prst="rect">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6631104" y="5312158"/>
            <a:ext cx="317801" cy="1049289"/>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6372418" y="5204724"/>
            <a:ext cx="317801" cy="1049289"/>
          </a:xfrm>
          <a:prstGeom prst="rect">
            <a:avLst/>
          </a:prstGeom>
        </p:spPr>
      </p:pic>
      <p:sp>
        <p:nvSpPr>
          <p:cNvPr id="31" name="Rectangle 30"/>
          <p:cNvSpPr/>
          <p:nvPr/>
        </p:nvSpPr>
        <p:spPr>
          <a:xfrm>
            <a:off x="6142768" y="6412468"/>
            <a:ext cx="1054135"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Patients</a:t>
            </a:r>
            <a:endParaRPr lang="en-US" dirty="0"/>
          </a:p>
        </p:txBody>
      </p:sp>
    </p:spTree>
    <p:extLst>
      <p:ext uri="{BB962C8B-B14F-4D97-AF65-F5344CB8AC3E}">
        <p14:creationId xmlns:p14="http://schemas.microsoft.com/office/powerpoint/2010/main" val="2469869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859515-6042-4DBC-99E0-9F999718C03D}" type="slidenum">
              <a:rPr lang="en-US" smtClean="0"/>
              <a:t>22</a:t>
            </a:fld>
            <a:endParaRPr lang="en-US"/>
          </a:p>
        </p:txBody>
      </p:sp>
      <p:sp>
        <p:nvSpPr>
          <p:cNvPr id="3" name="Title 1"/>
          <p:cNvSpPr txBox="1">
            <a:spLocks/>
          </p:cNvSpPr>
          <p:nvPr/>
        </p:nvSpPr>
        <p:spPr>
          <a:xfrm>
            <a:off x="720588" y="349640"/>
            <a:ext cx="75438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25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a:t>
            </a:r>
            <a:r>
              <a:rPr lang="en-US" sz="225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do Eligible Clinicians become QPs?</a:t>
            </a:r>
          </a:p>
        </p:txBody>
      </p:sp>
      <p:graphicFrame>
        <p:nvGraphicFramePr>
          <p:cNvPr id="6" name="Table 5"/>
          <p:cNvGraphicFramePr>
            <a:graphicFrameLocks noGrp="1"/>
          </p:cNvGraphicFramePr>
          <p:nvPr>
            <p:extLst>
              <p:ext uri="{D42A27DB-BD31-4B8C-83A1-F6EECF244321}">
                <p14:modId xmlns:p14="http://schemas.microsoft.com/office/powerpoint/2010/main" val="4219017046"/>
              </p:ext>
            </p:extLst>
          </p:nvPr>
        </p:nvGraphicFramePr>
        <p:xfrm>
          <a:off x="720588" y="3296328"/>
          <a:ext cx="3775213" cy="2743200"/>
        </p:xfrm>
        <a:graphic>
          <a:graphicData uri="http://schemas.openxmlformats.org/drawingml/2006/table">
            <a:tbl>
              <a:tblPr firstRow="1" firstCol="1" bandRow="1">
                <a:tableStyleId>{08FB837D-C827-4EFA-A057-4D05807E0F7C}</a:tableStyleId>
              </a:tblPr>
              <a:tblGrid>
                <a:gridCol w="799319"/>
                <a:gridCol w="506544"/>
                <a:gridCol w="506544"/>
                <a:gridCol w="506544"/>
                <a:gridCol w="506544"/>
                <a:gridCol w="443174"/>
                <a:gridCol w="506544"/>
              </a:tblGrid>
              <a:tr h="457200">
                <a:tc gridSpan="7">
                  <a:txBody>
                    <a:bodyPr/>
                    <a:lstStyle/>
                    <a:p>
                      <a:pPr algn="l"/>
                      <a:endParaRPr lang="en-US" sz="1100" dirty="0" smtClean="0">
                        <a:effectLst/>
                        <a:latin typeface="Segoe UI" panose="020B0502040204020203" pitchFamily="34" charset="0"/>
                        <a:cs typeface="Segoe UI" panose="020B0502040204020203" pitchFamily="34" charset="0"/>
                      </a:endParaRPr>
                    </a:p>
                    <a:p>
                      <a:pPr algn="ctr"/>
                      <a:r>
                        <a:rPr lang="en-US" sz="1200" dirty="0" smtClean="0">
                          <a:effectLst/>
                          <a:latin typeface="Segoe UI" panose="020B0502040204020203" pitchFamily="34" charset="0"/>
                          <a:cs typeface="Segoe UI" panose="020B0502040204020203" pitchFamily="34" charset="0"/>
                        </a:rPr>
                        <a:t>Medicare </a:t>
                      </a:r>
                      <a:r>
                        <a:rPr lang="en-US" sz="1200" dirty="0">
                          <a:effectLst/>
                          <a:latin typeface="Segoe UI" panose="020B0502040204020203" pitchFamily="34" charset="0"/>
                          <a:cs typeface="Segoe UI" panose="020B0502040204020203" pitchFamily="34" charset="0"/>
                        </a:rPr>
                        <a:t>Option – Payment Amount Method</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algn="l"/>
                      <a:r>
                        <a:rPr lang="en-US" sz="1100" dirty="0">
                          <a:effectLst/>
                          <a:latin typeface="Segoe UI" panose="020B0502040204020203" pitchFamily="34" charset="0"/>
                          <a:cs typeface="Segoe UI" panose="020B0502040204020203" pitchFamily="34" charset="0"/>
                        </a:rPr>
                        <a:t>Payment Year</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2019</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2020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2021</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a:effectLst/>
                          <a:latin typeface="Segoe UI" panose="020B0502040204020203" pitchFamily="34" charset="0"/>
                          <a:cs typeface="Segoe UI" panose="020B0502040204020203" pitchFamily="34" charset="0"/>
                        </a:rPr>
                        <a:t>2022</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2023</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smtClean="0">
                          <a:effectLst/>
                          <a:latin typeface="Segoe UI" panose="020B0502040204020203" pitchFamily="34" charset="0"/>
                          <a:cs typeface="Segoe UI" panose="020B0502040204020203" pitchFamily="34" charset="0"/>
                        </a:rPr>
                        <a:t>2024+</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r>
              <a:tr h="914400">
                <a:tc>
                  <a:txBody>
                    <a:bodyPr/>
                    <a:lstStyle/>
                    <a:p>
                      <a:pPr algn="l"/>
                      <a:r>
                        <a:rPr lang="en-US" sz="1100" dirty="0">
                          <a:effectLst/>
                          <a:latin typeface="Segoe UI" panose="020B0502040204020203" pitchFamily="34" charset="0"/>
                          <a:cs typeface="Segoe UI" panose="020B0502040204020203" pitchFamily="34" charset="0"/>
                        </a:rPr>
                        <a:t>QP Payment Amount Threshold</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25%</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25%</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50%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a:effectLst/>
                          <a:latin typeface="Segoe UI" panose="020B0502040204020203" pitchFamily="34" charset="0"/>
                          <a:cs typeface="Segoe UI" panose="020B0502040204020203" pitchFamily="34" charset="0"/>
                        </a:rPr>
                        <a:t>50%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a:effectLst/>
                          <a:latin typeface="Segoe UI" panose="020B0502040204020203" pitchFamily="34" charset="0"/>
                          <a:cs typeface="Segoe UI" panose="020B0502040204020203" pitchFamily="34" charset="0"/>
                        </a:rPr>
                        <a:t>75%</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a:effectLst/>
                          <a:latin typeface="Segoe UI" panose="020B0502040204020203" pitchFamily="34" charset="0"/>
                          <a:cs typeface="Segoe UI" panose="020B0502040204020203" pitchFamily="34" charset="0"/>
                        </a:rPr>
                        <a:t>75%</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r>
              <a:tr h="914400">
                <a:tc>
                  <a:txBody>
                    <a:bodyPr/>
                    <a:lstStyle/>
                    <a:p>
                      <a:pPr algn="l"/>
                      <a:r>
                        <a:rPr lang="en-US" sz="1100">
                          <a:effectLst/>
                          <a:latin typeface="Segoe UI" panose="020B0502040204020203" pitchFamily="34" charset="0"/>
                          <a:cs typeface="Segoe UI" panose="020B0502040204020203" pitchFamily="34" charset="0"/>
                        </a:rPr>
                        <a:t>Partial QP Payment Amount Threshold</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20%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a:effectLst/>
                          <a:latin typeface="Segoe UI" panose="020B0502040204020203" pitchFamily="34" charset="0"/>
                          <a:cs typeface="Segoe UI" panose="020B0502040204020203" pitchFamily="34" charset="0"/>
                        </a:rPr>
                        <a:t>40%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a:effectLst/>
                          <a:latin typeface="Segoe UI" panose="020B0502040204020203" pitchFamily="34" charset="0"/>
                          <a:cs typeface="Segoe UI" panose="020B0502040204020203" pitchFamily="34" charset="0"/>
                        </a:rPr>
                        <a:t>40%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a:effectLst/>
                          <a:latin typeface="Segoe UI" panose="020B0502040204020203" pitchFamily="34" charset="0"/>
                          <a:cs typeface="Segoe UI" panose="020B0502040204020203" pitchFamily="34" charset="0"/>
                        </a:rPr>
                        <a:t>50%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pPr algn="l"/>
                      <a:r>
                        <a:rPr lang="en-US" sz="1100" dirty="0">
                          <a:effectLst/>
                          <a:latin typeface="Segoe UI" panose="020B0502040204020203" pitchFamily="34" charset="0"/>
                          <a:cs typeface="Segoe UI" panose="020B0502040204020203" pitchFamily="34" charset="0"/>
                        </a:rPr>
                        <a:t>50%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56517184"/>
              </p:ext>
            </p:extLst>
          </p:nvPr>
        </p:nvGraphicFramePr>
        <p:xfrm>
          <a:off x="4571997" y="3296329"/>
          <a:ext cx="3692391" cy="2743200"/>
        </p:xfrm>
        <a:graphic>
          <a:graphicData uri="http://schemas.openxmlformats.org/drawingml/2006/table">
            <a:tbl>
              <a:tblPr firstRow="1" firstCol="1" bandRow="1">
                <a:tableStyleId>{3C2FFA5D-87B4-456A-9821-1D502468CF0F}</a:tableStyleId>
              </a:tblPr>
              <a:tblGrid>
                <a:gridCol w="781783"/>
                <a:gridCol w="495431"/>
                <a:gridCol w="495431"/>
                <a:gridCol w="495431"/>
                <a:gridCol w="495431"/>
                <a:gridCol w="433453"/>
                <a:gridCol w="495431"/>
              </a:tblGrid>
              <a:tr h="457200">
                <a:tc gridSpan="7">
                  <a:txBody>
                    <a:bodyPr/>
                    <a:lstStyle/>
                    <a:p>
                      <a:pPr algn="ctr"/>
                      <a:r>
                        <a:rPr lang="en-US" sz="1200" dirty="0">
                          <a:effectLst/>
                          <a:latin typeface="Segoe UI" panose="020B0502040204020203" pitchFamily="34" charset="0"/>
                          <a:cs typeface="Segoe UI" panose="020B0502040204020203" pitchFamily="34" charset="0"/>
                        </a:rPr>
                        <a:t>Medicare Option – Patient Count Method</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r>
                        <a:rPr lang="en-US" sz="1100" dirty="0">
                          <a:effectLst/>
                          <a:latin typeface="Segoe UI" panose="020B0502040204020203" pitchFamily="34" charset="0"/>
                          <a:cs typeface="Segoe UI" panose="020B0502040204020203" pitchFamily="34" charset="0"/>
                        </a:rPr>
                        <a:t>Payment Year</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2019</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2020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2021</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2022</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2023</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smtClean="0">
                          <a:effectLst/>
                          <a:latin typeface="Segoe UI" panose="020B0502040204020203" pitchFamily="34" charset="0"/>
                          <a:cs typeface="Segoe UI" panose="020B0502040204020203" pitchFamily="34" charset="0"/>
                        </a:rPr>
                        <a:t>2024+</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r>
              <a:tr h="914400">
                <a:tc>
                  <a:txBody>
                    <a:bodyPr/>
                    <a:lstStyle/>
                    <a:p>
                      <a:r>
                        <a:rPr lang="en-US" sz="1100" dirty="0">
                          <a:effectLst/>
                          <a:latin typeface="Segoe UI" panose="020B0502040204020203" pitchFamily="34" charset="0"/>
                          <a:cs typeface="Segoe UI" panose="020B0502040204020203" pitchFamily="34" charset="0"/>
                        </a:rPr>
                        <a:t>QP Patient Count Threshold</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20%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20%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35%</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35%</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50%</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50%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r>
              <a:tr h="914400">
                <a:tc>
                  <a:txBody>
                    <a:bodyPr/>
                    <a:lstStyle/>
                    <a:p>
                      <a:r>
                        <a:rPr lang="en-US" sz="1100" dirty="0">
                          <a:effectLst/>
                          <a:latin typeface="Segoe UI" panose="020B0502040204020203" pitchFamily="34" charset="0"/>
                          <a:cs typeface="Segoe UI" panose="020B0502040204020203" pitchFamily="34" charset="0"/>
                        </a:rPr>
                        <a:t>Partial QP Patient Count Threshold</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10%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10%</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25%</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a:effectLst/>
                          <a:latin typeface="Segoe UI" panose="020B0502040204020203" pitchFamily="34" charset="0"/>
                          <a:cs typeface="Segoe UI" panose="020B0502040204020203" pitchFamily="34" charset="0"/>
                        </a:rPr>
                        <a:t>25%</a:t>
                      </a:r>
                      <a:endParaRPr lang="en-US" sz="110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35%</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c>
                  <a:txBody>
                    <a:bodyPr/>
                    <a:lstStyle/>
                    <a:p>
                      <a:r>
                        <a:rPr lang="en-US" sz="1100" dirty="0">
                          <a:effectLst/>
                          <a:latin typeface="Segoe UI" panose="020B0502040204020203" pitchFamily="34" charset="0"/>
                          <a:cs typeface="Segoe UI" panose="020B0502040204020203" pitchFamily="34" charset="0"/>
                        </a:rPr>
                        <a:t>35%</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51435" marR="51435" marT="0" marB="0"/>
                </a:tc>
              </a:tr>
            </a:tbl>
          </a:graphicData>
        </a:graphic>
      </p:graphicFrame>
      <p:sp>
        <p:nvSpPr>
          <p:cNvPr id="9" name="Title 1"/>
          <p:cNvSpPr txBox="1">
            <a:spLocks/>
          </p:cNvSpPr>
          <p:nvPr/>
        </p:nvSpPr>
        <p:spPr>
          <a:xfrm>
            <a:off x="2854188" y="1716516"/>
            <a:ext cx="5410200" cy="1490195"/>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Threshold Score for each method is compared to the corresponding QP threshold table and CMS takes the better result.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5969937" y="5425019"/>
            <a:ext cx="374037" cy="1234963"/>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726468" y="5410946"/>
            <a:ext cx="374037" cy="1234963"/>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458273" y="5503203"/>
            <a:ext cx="374037" cy="1234963"/>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199587" y="5395769"/>
            <a:ext cx="374037" cy="1234963"/>
          </a:xfrm>
          <a:prstGeom prst="rect">
            <a:avLst/>
          </a:prstGeom>
        </p:spPr>
      </p:pic>
      <p:sp>
        <p:nvSpPr>
          <p:cNvPr id="14" name="Rectangle 13"/>
          <p:cNvSpPr/>
          <p:nvPr/>
        </p:nvSpPr>
        <p:spPr>
          <a:xfrm>
            <a:off x="7098390" y="6095228"/>
            <a:ext cx="1054135"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Patients</a:t>
            </a:r>
            <a:endParaRPr lang="en-US" dirty="0"/>
          </a:p>
        </p:txBody>
      </p:sp>
      <p:sp>
        <p:nvSpPr>
          <p:cNvPr id="15" name="Rectangle 14"/>
          <p:cNvSpPr/>
          <p:nvPr/>
        </p:nvSpPr>
        <p:spPr>
          <a:xfrm>
            <a:off x="2199780" y="6120684"/>
            <a:ext cx="1233671"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Payments</a:t>
            </a:r>
            <a:endParaRPr lang="en-US" dirty="0"/>
          </a:p>
        </p:txBody>
      </p:sp>
      <p:pic>
        <p:nvPicPr>
          <p:cNvPr id="16" name="Picture 15"/>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47846" t="18111" r="42464" b="67957"/>
          <a:stretch/>
        </p:blipFill>
        <p:spPr>
          <a:xfrm>
            <a:off x="1548714" y="5788279"/>
            <a:ext cx="651066" cy="983229"/>
          </a:xfrm>
          <a:prstGeom prst="rect">
            <a:avLst/>
          </a:prstGeom>
        </p:spPr>
      </p:pic>
      <p:sp>
        <p:nvSpPr>
          <p:cNvPr id="17" name="TextBox 16"/>
          <p:cNvSpPr txBox="1"/>
          <p:nvPr/>
        </p:nvSpPr>
        <p:spPr>
          <a:xfrm>
            <a:off x="1634988" y="1700099"/>
            <a:ext cx="1219200" cy="430887"/>
          </a:xfrm>
          <a:prstGeom prst="rect">
            <a:avLst/>
          </a:prstGeom>
          <a:noFill/>
        </p:spPr>
        <p:txBody>
          <a:bodyPr wrap="square" rtlCol="0">
            <a:spAutoFit/>
          </a:bodyPr>
          <a:lstStyle/>
          <a:p>
            <a:pPr algn="r"/>
            <a:r>
              <a:rPr lang="en-US" sz="2200" b="1" dirty="0" smtClean="0">
                <a:solidFill>
                  <a:srgbClr val="387D2F"/>
                </a:solidFill>
                <a:latin typeface="Segoe UI" panose="020B0502040204020203" pitchFamily="34" charset="0"/>
                <a:ea typeface="Segoe UI" panose="020B0502040204020203" pitchFamily="34" charset="0"/>
                <a:cs typeface="Segoe UI" panose="020B0502040204020203" pitchFamily="34" charset="0"/>
              </a:rPr>
              <a:t>Step 3</a:t>
            </a:r>
            <a:endParaRPr lang="en-US" sz="2200" b="1" dirty="0">
              <a:solidFill>
                <a:srgbClr val="387D2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7365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0588" y="349640"/>
            <a:ext cx="75438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25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a:t>
            </a:r>
            <a:r>
              <a:rPr lang="en-US" sz="225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do Eligible Clinicians become QPs?</a:t>
            </a:r>
          </a:p>
        </p:txBody>
      </p:sp>
      <p:sp>
        <p:nvSpPr>
          <p:cNvPr id="9" name="Title 1"/>
          <p:cNvSpPr txBox="1">
            <a:spLocks/>
          </p:cNvSpPr>
          <p:nvPr/>
        </p:nvSpPr>
        <p:spPr>
          <a:xfrm>
            <a:off x="491873" y="2215087"/>
            <a:ext cx="2978653" cy="1773314"/>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All the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eligible clinicians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 the Advanced APM Entity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become QPs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for the payment year.</a:t>
            </a:r>
          </a:p>
        </p:txBody>
      </p:sp>
      <p:sp>
        <p:nvSpPr>
          <p:cNvPr id="10" name="TextBox 9"/>
          <p:cNvSpPr txBox="1"/>
          <p:nvPr/>
        </p:nvSpPr>
        <p:spPr>
          <a:xfrm>
            <a:off x="1634988" y="1700099"/>
            <a:ext cx="1219200" cy="430887"/>
          </a:xfrm>
          <a:prstGeom prst="rect">
            <a:avLst/>
          </a:prstGeom>
          <a:noFill/>
        </p:spPr>
        <p:txBody>
          <a:bodyPr wrap="square" rtlCol="0">
            <a:spAutoFit/>
          </a:bodyPr>
          <a:lstStyle/>
          <a:p>
            <a:pPr algn="r"/>
            <a:r>
              <a:rPr lang="en-US" sz="2200" b="1" dirty="0" smtClean="0">
                <a:solidFill>
                  <a:srgbClr val="387D2F"/>
                </a:solidFill>
                <a:latin typeface="Segoe UI" panose="020B0502040204020203" pitchFamily="34" charset="0"/>
                <a:ea typeface="Segoe UI" panose="020B0502040204020203" pitchFamily="34" charset="0"/>
                <a:cs typeface="Segoe UI" panose="020B0502040204020203" pitchFamily="34" charset="0"/>
              </a:rPr>
              <a:t>Step 4</a:t>
            </a:r>
            <a:endParaRPr lang="en-US" sz="2200" b="1" dirty="0">
              <a:solidFill>
                <a:srgbClr val="387D2F"/>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6" name="Group 15"/>
          <p:cNvGrpSpPr/>
          <p:nvPr/>
        </p:nvGrpSpPr>
        <p:grpSpPr>
          <a:xfrm>
            <a:off x="4529388" y="4267785"/>
            <a:ext cx="1028728" cy="899508"/>
            <a:chOff x="4114795" y="3185031"/>
            <a:chExt cx="1075435" cy="1016622"/>
          </a:xfrm>
        </p:grpSpPr>
        <p:pic>
          <p:nvPicPr>
            <p:cNvPr id="18"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795" y="3185031"/>
              <a:ext cx="1075435" cy="10166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7007838" y="4305359"/>
            <a:ext cx="1028728" cy="899508"/>
            <a:chOff x="4114800" y="3185030"/>
            <a:chExt cx="1075436" cy="1016622"/>
          </a:xfrm>
        </p:grpSpPr>
        <p:pic>
          <p:nvPicPr>
            <p:cNvPr id="21"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0705" r="58591"/>
          <a:stretch/>
        </p:blipFill>
        <p:spPr>
          <a:xfrm>
            <a:off x="2799440" y="5665277"/>
            <a:ext cx="234308" cy="773618"/>
          </a:xfrm>
          <a:prstGeom prst="rect">
            <a:avLst/>
          </a:prstGeom>
        </p:spPr>
      </p:pic>
      <p:pic>
        <p:nvPicPr>
          <p:cNvPr id="24" name="Picture 23"/>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4673959" y="5652922"/>
            <a:ext cx="234308" cy="773618"/>
          </a:xfrm>
          <a:prstGeom prst="rect">
            <a:avLst/>
          </a:prstGeom>
        </p:spPr>
      </p:pic>
      <p:pic>
        <p:nvPicPr>
          <p:cNvPr id="25" name="Picture 2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4964030" y="5665277"/>
            <a:ext cx="234308" cy="773618"/>
          </a:xfrm>
          <a:prstGeom prst="rect">
            <a:avLst/>
          </a:prstGeom>
        </p:spPr>
      </p:pic>
      <p:pic>
        <p:nvPicPr>
          <p:cNvPr id="26" name="Picture 25"/>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5254101" y="5665277"/>
            <a:ext cx="234308" cy="773618"/>
          </a:xfrm>
          <a:prstGeom prst="rect">
            <a:avLst/>
          </a:prstGeom>
        </p:spPr>
      </p:pic>
      <p:pic>
        <p:nvPicPr>
          <p:cNvPr id="27" name="Picture 26"/>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7087543" y="5680284"/>
            <a:ext cx="234308" cy="773618"/>
          </a:xfrm>
          <a:prstGeom prst="rect">
            <a:avLst/>
          </a:prstGeom>
        </p:spPr>
      </p:pic>
      <p:pic>
        <p:nvPicPr>
          <p:cNvPr id="28" name="Picture 27"/>
          <p:cNvPicPr>
            <a:picLocks noChangeAspect="1"/>
          </p:cNvPicPr>
          <p:nvPr/>
        </p:nvPicPr>
        <p:blipFill>
          <a:blip r:embed="rId7"/>
          <a:stretch>
            <a:fillRect/>
          </a:stretch>
        </p:blipFill>
        <p:spPr>
          <a:xfrm>
            <a:off x="7363154" y="5680284"/>
            <a:ext cx="232962" cy="771449"/>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20705" r="58591"/>
          <a:stretch/>
        </p:blipFill>
        <p:spPr>
          <a:xfrm>
            <a:off x="2512650" y="5656130"/>
            <a:ext cx="234308" cy="773618"/>
          </a:xfrm>
          <a:prstGeom prst="rect">
            <a:avLst/>
          </a:prstGeom>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20705" r="58591"/>
          <a:stretch/>
        </p:blipFill>
        <p:spPr>
          <a:xfrm>
            <a:off x="2225860" y="5651087"/>
            <a:ext cx="234308" cy="773618"/>
          </a:xfrm>
          <a:prstGeom prst="rect">
            <a:avLst/>
          </a:prstGeom>
        </p:spPr>
      </p:pic>
      <p:pic>
        <p:nvPicPr>
          <p:cNvPr id="31" name="Picture 30"/>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7635768" y="5680284"/>
            <a:ext cx="234308" cy="773618"/>
          </a:xfrm>
          <a:prstGeom prst="rect">
            <a:avLst/>
          </a:prstGeom>
        </p:spPr>
      </p:pic>
      <p:sp>
        <p:nvSpPr>
          <p:cNvPr id="32" name="TextBox 31"/>
          <p:cNvSpPr txBox="1"/>
          <p:nvPr/>
        </p:nvSpPr>
        <p:spPr>
          <a:xfrm>
            <a:off x="3419350" y="3921631"/>
            <a:ext cx="3588488"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Advanced APM Entities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894617" y="5197145"/>
            <a:ext cx="3588488"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Eligible Clinicians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34" name="Group 33"/>
          <p:cNvGrpSpPr/>
          <p:nvPr/>
        </p:nvGrpSpPr>
        <p:grpSpPr>
          <a:xfrm>
            <a:off x="3796614" y="1464859"/>
            <a:ext cx="2802851" cy="2412251"/>
            <a:chOff x="3202595" y="1932265"/>
            <a:chExt cx="3689243" cy="3487484"/>
          </a:xfrm>
        </p:grpSpPr>
        <p:pic>
          <p:nvPicPr>
            <p:cNvPr id="35"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595" y="1932265"/>
              <a:ext cx="3689243" cy="34874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42375" y="2928896"/>
              <a:ext cx="1043285" cy="107347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Oval 36"/>
          <p:cNvSpPr/>
          <p:nvPr/>
        </p:nvSpPr>
        <p:spPr>
          <a:xfrm>
            <a:off x="6854646" y="5510246"/>
            <a:ext cx="1249977" cy="1083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450075" y="5525543"/>
            <a:ext cx="1249977" cy="1083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321851" y="1900882"/>
            <a:ext cx="1600200" cy="1554272"/>
          </a:xfrm>
          <a:prstGeom prst="rect">
            <a:avLst/>
          </a:prstGeom>
          <a:noFill/>
        </p:spPr>
        <p:txBody>
          <a:bodyPr wrap="square" rtlCol="0">
            <a:spAutoFit/>
          </a:bodyPr>
          <a:lstStyle/>
          <a:p>
            <a:pPr algn="ctr"/>
            <a:r>
              <a:rPr lang="en-US" sz="1900" spc="-150" dirty="0" smtClean="0">
                <a:latin typeface="MV Boli" panose="02000500030200090000" pitchFamily="2" charset="0"/>
                <a:cs typeface="MV Boli" panose="02000500030200090000" pitchFamily="2" charset="0"/>
              </a:rPr>
              <a:t>Threshold Scores above the QP threshold = QP status</a:t>
            </a:r>
            <a:endParaRPr lang="en-US" sz="1900" spc="-150" dirty="0">
              <a:latin typeface="MV Boli" panose="02000500030200090000" pitchFamily="2" charset="0"/>
              <a:cs typeface="MV Boli" panose="02000500030200090000" pitchFamily="2" charset="0"/>
            </a:endParaRPr>
          </a:p>
        </p:txBody>
      </p:sp>
      <p:cxnSp>
        <p:nvCxnSpPr>
          <p:cNvPr id="41" name="Curved Connector 40"/>
          <p:cNvCxnSpPr>
            <a:endCxn id="37" idx="6"/>
          </p:cNvCxnSpPr>
          <p:nvPr/>
        </p:nvCxnSpPr>
        <p:spPr>
          <a:xfrm rot="5400000">
            <a:off x="7059169" y="4500609"/>
            <a:ext cx="2596931" cy="506022"/>
          </a:xfrm>
          <a:prstGeom prst="curvedConnector2">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flipV="1">
            <a:off x="5700053" y="3513812"/>
            <a:ext cx="2778897" cy="2353587"/>
          </a:xfrm>
          <a:prstGeom prst="curvedConnector3">
            <a:avLst>
              <a:gd name="adj1" fmla="val 62989"/>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36513" y="5208983"/>
            <a:ext cx="2022924" cy="369332"/>
          </a:xfrm>
          <a:prstGeom prst="rect">
            <a:avLst/>
          </a:prstGeom>
          <a:noFill/>
        </p:spPr>
        <p:txBody>
          <a:bodyPr wrap="square" rtlCol="0">
            <a:spAutoFit/>
          </a:bodyP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QPs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44" name="TextBox 43"/>
          <p:cNvSpPr txBox="1"/>
          <p:nvPr/>
        </p:nvSpPr>
        <p:spPr>
          <a:xfrm>
            <a:off x="6565457" y="5197145"/>
            <a:ext cx="1913490" cy="369332"/>
          </a:xfrm>
          <a:prstGeom prst="rect">
            <a:avLst/>
          </a:prstGeom>
          <a:noFill/>
        </p:spPr>
        <p:txBody>
          <a:bodyPr wrap="square" rtlCol="0">
            <a:spAutoFit/>
          </a:bodyP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QPs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45" name="Group 44"/>
          <p:cNvGrpSpPr/>
          <p:nvPr/>
        </p:nvGrpSpPr>
        <p:grpSpPr>
          <a:xfrm>
            <a:off x="2113168" y="4297637"/>
            <a:ext cx="1033272" cy="899508"/>
            <a:chOff x="4114800" y="3185030"/>
            <a:chExt cx="1075436" cy="1016622"/>
          </a:xfrm>
        </p:grpSpPr>
        <p:pic>
          <p:nvPicPr>
            <p:cNvPr id="46" name="Picture 4" descr="Home, House, Silhouette, Icon, Build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ross, Plus, Symbol, Sign, Addition, Health, Medicin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3403795" y="1167799"/>
            <a:ext cx="3588488"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Advanced APM</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51" name="TextBox 50"/>
          <p:cNvSpPr txBox="1"/>
          <p:nvPr/>
        </p:nvSpPr>
        <p:spPr>
          <a:xfrm>
            <a:off x="-17064" y="4143890"/>
            <a:ext cx="1600200" cy="1200329"/>
          </a:xfrm>
          <a:prstGeom prst="rect">
            <a:avLst/>
          </a:prstGeom>
          <a:noFill/>
        </p:spPr>
        <p:txBody>
          <a:bodyPr wrap="square" rtlCol="0">
            <a:spAutoFit/>
          </a:bodyPr>
          <a:lstStyle/>
          <a:p>
            <a:pPr algn="ctr"/>
            <a:r>
              <a:rPr lang="en-US" spc="-150" dirty="0" smtClean="0">
                <a:latin typeface="MV Boli" panose="02000500030200090000" pitchFamily="2" charset="0"/>
                <a:cs typeface="MV Boli" panose="02000500030200090000" pitchFamily="2" charset="0"/>
              </a:rPr>
              <a:t>Threshold Score below the QP threshold = no QPs</a:t>
            </a:r>
            <a:endParaRPr lang="en-US" spc="-150" dirty="0">
              <a:latin typeface="MV Boli" panose="02000500030200090000" pitchFamily="2" charset="0"/>
              <a:cs typeface="MV Boli" panose="02000500030200090000" pitchFamily="2" charset="0"/>
            </a:endParaRPr>
          </a:p>
        </p:txBody>
      </p:sp>
      <p:cxnSp>
        <p:nvCxnSpPr>
          <p:cNvPr id="52" name="Curved Connector 51"/>
          <p:cNvCxnSpPr>
            <a:stCxn id="51" idx="2"/>
          </p:cNvCxnSpPr>
          <p:nvPr/>
        </p:nvCxnSpPr>
        <p:spPr>
          <a:xfrm rot="16200000" flipH="1">
            <a:off x="998189" y="5129066"/>
            <a:ext cx="675581" cy="1105886"/>
          </a:xfrm>
          <a:prstGeom prst="curvedConnector2">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903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about </a:t>
            </a:r>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private payer or Medicaid </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APMs? Can they help me qualify to be a QP? </a:t>
            </a:r>
            <a:endPar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24</a:t>
            </a:fld>
            <a:endParaRPr lang="en-US">
              <a:solidFill>
                <a:prstClr val="black">
                  <a:tint val="75000"/>
                </a:prstClr>
              </a:solidFill>
            </a:endParaRPr>
          </a:p>
        </p:txBody>
      </p:sp>
      <p:sp>
        <p:nvSpPr>
          <p:cNvPr id="56" name="Rectangle 55"/>
          <p:cNvSpPr/>
          <p:nvPr/>
        </p:nvSpPr>
        <p:spPr>
          <a:xfrm>
            <a:off x="685800" y="2209800"/>
            <a:ext cx="5992888" cy="144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algn="ctr"/>
            <a:r>
              <a:rPr lang="en-US" sz="2000" dirty="0" smtClean="0">
                <a:solidFill>
                  <a:schemeClr val="tx2"/>
                </a:solidFill>
                <a:latin typeface="Segoe UI Light" panose="020B0502040204020203" pitchFamily="34" charset="0"/>
                <a:ea typeface="Segoe UI" panose="020B0502040204020203" pitchFamily="34" charset="0"/>
                <a:cs typeface="Segoe UI" panose="020B0502040204020203" pitchFamily="34" charset="0"/>
              </a:rPr>
              <a:t>Starting </a:t>
            </a:r>
            <a:r>
              <a:rPr lang="en-US" sz="2000" dirty="0">
                <a:solidFill>
                  <a:schemeClr val="tx2"/>
                </a:solidFill>
                <a:latin typeface="Segoe UI Light" panose="020B0502040204020203" pitchFamily="34" charset="0"/>
                <a:ea typeface="Segoe UI" panose="020B0502040204020203" pitchFamily="34" charset="0"/>
                <a:cs typeface="Segoe UI" panose="020B0502040204020203" pitchFamily="34" charset="0"/>
              </a:rPr>
              <a:t>in </a:t>
            </a: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2021</a:t>
            </a:r>
            <a:r>
              <a:rPr lang="en-US" sz="2000" dirty="0" smtClean="0">
                <a:solidFill>
                  <a:schemeClr val="tx2"/>
                </a:solidFill>
                <a:latin typeface="Segoe UI Light" panose="020B0502040204020203" pitchFamily="34" charset="0"/>
                <a:ea typeface="Segoe UI" panose="020B0502040204020203" pitchFamily="34" charset="0"/>
                <a:cs typeface="Segoe UI" panose="020B0502040204020203" pitchFamily="34" charset="0"/>
              </a:rPr>
              <a:t>, </a:t>
            </a:r>
            <a:r>
              <a:rPr lang="en-US" sz="20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some</a:t>
            </a:r>
            <a:r>
              <a:rPr lang="en-US" sz="2000" dirty="0">
                <a:solidFill>
                  <a:schemeClr val="tx2"/>
                </a:solidFill>
                <a:latin typeface="Segoe UI Light" panose="020B0502040204020203" pitchFamily="34" charset="0"/>
                <a:ea typeface="Segoe UI" panose="020B0502040204020203" pitchFamily="34" charset="0"/>
                <a:cs typeface="Segoe UI" panose="020B0502040204020203" pitchFamily="34" charset="0"/>
              </a:rPr>
              <a:t> </a:t>
            </a:r>
            <a:r>
              <a:rPr lang="en-US" sz="2000" dirty="0" smtClean="0">
                <a:solidFill>
                  <a:schemeClr val="tx2"/>
                </a:solidFill>
                <a:latin typeface="Segoe UI Light" panose="020B0502040204020203" pitchFamily="34" charset="0"/>
                <a:ea typeface="Segoe UI" panose="020B0502040204020203" pitchFamily="34" charset="0"/>
                <a:cs typeface="Segoe UI" panose="020B0502040204020203" pitchFamily="34" charset="0"/>
              </a:rPr>
              <a:t>arrangements with other non-Medicare payers can </a:t>
            </a:r>
            <a:r>
              <a:rPr lang="en-US" sz="20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count </a:t>
            </a:r>
            <a:r>
              <a:rPr 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toward</a:t>
            </a:r>
            <a:r>
              <a:rPr lang="en-US" sz="2000" dirty="0">
                <a:solidFill>
                  <a:schemeClr val="tx2"/>
                </a:solidFill>
                <a:latin typeface="Segoe UI Light" panose="020B0502040204020203" pitchFamily="34" charset="0"/>
                <a:ea typeface="Segoe UI" panose="020B0502040204020203" pitchFamily="34" charset="0"/>
                <a:cs typeface="Segoe UI" panose="020B0502040204020203" pitchFamily="34" charset="0"/>
              </a:rPr>
              <a:t> </a:t>
            </a:r>
            <a:r>
              <a:rPr lang="en-US" sz="2000" dirty="0" smtClean="0">
                <a:solidFill>
                  <a:schemeClr val="tx2"/>
                </a:solidFill>
                <a:latin typeface="Segoe UI Light" panose="020B0502040204020203" pitchFamily="34" charset="0"/>
                <a:ea typeface="Segoe UI" panose="020B0502040204020203" pitchFamily="34" charset="0"/>
                <a:cs typeface="Segoe UI" panose="020B0502040204020203" pitchFamily="34" charset="0"/>
              </a:rPr>
              <a:t>becoming a QP. </a:t>
            </a:r>
            <a:endParaRPr lang="en-US" sz="2000" dirty="0">
              <a:solidFill>
                <a:schemeClr val="tx2"/>
              </a:solidFill>
              <a:latin typeface="Segoe UI Light" panose="020B0502040204020203" pitchFamily="34" charset="0"/>
              <a:ea typeface="Segoe UI" panose="020B0502040204020203" pitchFamily="34" charset="0"/>
              <a:cs typeface="Segoe UI" panose="020B0502040204020203" pitchFamily="34" charset="0"/>
            </a:endParaRPr>
          </a:p>
        </p:txBody>
      </p:sp>
      <p:grpSp>
        <p:nvGrpSpPr>
          <p:cNvPr id="3" name="Group 2"/>
          <p:cNvGrpSpPr/>
          <p:nvPr/>
        </p:nvGrpSpPr>
        <p:grpSpPr>
          <a:xfrm>
            <a:off x="2971800" y="3509500"/>
            <a:ext cx="1409700" cy="838200"/>
            <a:chOff x="3162300" y="3807514"/>
            <a:chExt cx="1409700" cy="838200"/>
          </a:xfrm>
        </p:grpSpPr>
        <p:cxnSp>
          <p:nvCxnSpPr>
            <p:cNvPr id="57" name="Straight Arrow Connector 56"/>
            <p:cNvCxnSpPr/>
            <p:nvPr/>
          </p:nvCxnSpPr>
          <p:spPr>
            <a:xfrm>
              <a:off x="3915105" y="3807514"/>
              <a:ext cx="0" cy="838200"/>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62300" y="3807514"/>
              <a:ext cx="14097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685800" y="4413647"/>
            <a:ext cx="7296150" cy="615553"/>
          </a:xfrm>
          <a:prstGeom prst="rect">
            <a:avLst/>
          </a:prstGeom>
          <a:noFill/>
        </p:spPr>
        <p:txBody>
          <a:bodyPr wrap="square" rtlCol="0">
            <a:spAutoFit/>
          </a:bodyPr>
          <a:lstStyle/>
          <a:p>
            <a:r>
              <a:rPr lang="en-US" sz="1700" b="1" spc="-110" dirty="0" smtClean="0">
                <a:solidFill>
                  <a:prstClr val="black"/>
                </a:solidFill>
                <a:latin typeface="MV Boli" panose="02000500030200090000" pitchFamily="2" charset="0"/>
                <a:cs typeface="MV Boli" panose="02000500030200090000" pitchFamily="2" charset="0"/>
              </a:rPr>
              <a:t>IF </a:t>
            </a:r>
            <a:r>
              <a:rPr lang="en-US" sz="1700" spc="-110" dirty="0" smtClean="0">
                <a:solidFill>
                  <a:prstClr val="black"/>
                </a:solidFill>
                <a:latin typeface="MV Boli" panose="02000500030200090000" pitchFamily="2" charset="0"/>
                <a:cs typeface="MV Boli" panose="02000500030200090000" pitchFamily="2" charset="0"/>
              </a:rPr>
              <a:t>the “Other Payer APMs” meet criteria similar to those for Advanced APMs, CMS will consider them “Other Payer Advanced APMs”:</a:t>
            </a:r>
            <a:endParaRPr lang="en-US" sz="1700" dirty="0"/>
          </a:p>
        </p:txBody>
      </p:sp>
      <p:sp>
        <p:nvSpPr>
          <p:cNvPr id="63" name="Left Brace 62"/>
          <p:cNvSpPr/>
          <p:nvPr/>
        </p:nvSpPr>
        <p:spPr>
          <a:xfrm rot="10800000">
            <a:off x="6678689" y="2041240"/>
            <a:ext cx="524764" cy="1887360"/>
          </a:xfrm>
          <a:prstGeom prst="lef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7104529" y="2540004"/>
            <a:ext cx="1600200" cy="969496"/>
          </a:xfrm>
          <a:prstGeom prst="rect">
            <a:avLst/>
          </a:prstGeom>
          <a:noFill/>
        </p:spPr>
        <p:txBody>
          <a:bodyPr wrap="square" rtlCol="0">
            <a:spAutoFit/>
          </a:bodyPr>
          <a:lstStyle/>
          <a:p>
            <a:pPr algn="ctr"/>
            <a:r>
              <a:rPr lang="en-US" sz="1900" spc="-150" dirty="0" smtClean="0">
                <a:latin typeface="MV Boli" panose="02000500030200090000" pitchFamily="2" charset="0"/>
                <a:cs typeface="MV Boli" panose="02000500030200090000" pitchFamily="2" charset="0"/>
              </a:rPr>
              <a:t>“All-Payer Combination Option”</a:t>
            </a:r>
            <a:endParaRPr lang="en-US" sz="1900" spc="-150" dirty="0">
              <a:latin typeface="MV Boli" panose="02000500030200090000" pitchFamily="2" charset="0"/>
              <a:cs typeface="MV Boli" panose="02000500030200090000" pitchFamily="2" charset="0"/>
            </a:endParaRPr>
          </a:p>
        </p:txBody>
      </p:sp>
      <p:grpSp>
        <p:nvGrpSpPr>
          <p:cNvPr id="6" name="Group 5"/>
          <p:cNvGrpSpPr/>
          <p:nvPr/>
        </p:nvGrpSpPr>
        <p:grpSpPr>
          <a:xfrm>
            <a:off x="3092084" y="5113437"/>
            <a:ext cx="1736641" cy="1515963"/>
            <a:chOff x="3092084" y="4782191"/>
            <a:chExt cx="1736641" cy="1515963"/>
          </a:xfrm>
        </p:grpSpPr>
        <p:sp>
          <p:nvSpPr>
            <p:cNvPr id="60" name="5-Point Star 59"/>
            <p:cNvSpPr/>
            <p:nvPr/>
          </p:nvSpPr>
          <p:spPr>
            <a:xfrm>
              <a:off x="3648282" y="4782191"/>
              <a:ext cx="624245" cy="609990"/>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3092084" y="5483263"/>
              <a:ext cx="1736641" cy="814891"/>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 Measures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7" name="Group 6"/>
          <p:cNvGrpSpPr/>
          <p:nvPr/>
        </p:nvGrpSpPr>
        <p:grpSpPr>
          <a:xfrm>
            <a:off x="4629809" y="5113436"/>
            <a:ext cx="1313791" cy="1337119"/>
            <a:chOff x="4629809" y="4782190"/>
            <a:chExt cx="1313791" cy="1337119"/>
          </a:xfrm>
        </p:grpSpPr>
        <p:pic>
          <p:nvPicPr>
            <p:cNvPr id="62" name="Picture 61"/>
            <p:cNvPicPr>
              <a:picLocks noChangeAspect="1"/>
            </p:cNvPicPr>
            <p:nvPr/>
          </p:nvPicPr>
          <p:blipFill rotWithShape="1">
            <a:blip r:embed="rId3" cstate="print">
              <a:extLst>
                <a:ext uri="{28A0092B-C50C-407E-A947-70E740481C1C}">
                  <a14:useLocalDpi xmlns:a14="http://schemas.microsoft.com/office/drawing/2010/main" val="0"/>
                </a:ext>
              </a:extLst>
            </a:blip>
            <a:srcRect l="18096" t="2963" r="18096" b="3281"/>
            <a:stretch/>
          </p:blipFill>
          <p:spPr>
            <a:xfrm>
              <a:off x="5033466" y="4782190"/>
              <a:ext cx="506477" cy="744176"/>
            </a:xfrm>
            <a:prstGeom prst="rect">
              <a:avLst/>
            </a:prstGeom>
          </p:spPr>
        </p:pic>
        <p:sp>
          <p:nvSpPr>
            <p:cNvPr id="16" name="Title 1"/>
            <p:cNvSpPr txBox="1">
              <a:spLocks/>
            </p:cNvSpPr>
            <p:nvPr/>
          </p:nvSpPr>
          <p:spPr>
            <a:xfrm>
              <a:off x="4629809" y="566210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Financial Risk</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 name="Group 3"/>
          <p:cNvGrpSpPr/>
          <p:nvPr/>
        </p:nvGrpSpPr>
        <p:grpSpPr>
          <a:xfrm>
            <a:off x="1981200" y="4984363"/>
            <a:ext cx="1313791" cy="1472863"/>
            <a:chOff x="5228895" y="4646446"/>
            <a:chExt cx="1313791" cy="1472863"/>
          </a:xfrm>
        </p:grpSpPr>
        <p:sp>
          <p:nvSpPr>
            <p:cNvPr id="61" name="TextBox 60"/>
            <p:cNvSpPr txBox="1"/>
            <p:nvPr/>
          </p:nvSpPr>
          <p:spPr>
            <a:xfrm>
              <a:off x="5257800" y="4646446"/>
              <a:ext cx="1124702" cy="1015663"/>
            </a:xfrm>
            <a:prstGeom prst="rect">
              <a:avLst/>
            </a:prstGeom>
            <a:noFill/>
          </p:spPr>
          <p:txBody>
            <a:bodyPr wrap="square" rtlCol="0">
              <a:spAutoFit/>
            </a:bodyPr>
            <a:lstStyle/>
            <a:p>
              <a:pPr algn="ctr"/>
              <a:r>
                <a:rPr lang="en-US" sz="6000" b="1" dirty="0">
                  <a:solidFill>
                    <a:srgbClr val="002060"/>
                  </a:solidFill>
                  <a:latin typeface="Wingdings" panose="05000000000000000000" pitchFamily="2" charset="2"/>
                </a:rPr>
                <a:t>:</a:t>
              </a:r>
            </a:p>
          </p:txBody>
        </p:sp>
        <p:sp>
          <p:nvSpPr>
            <p:cNvPr id="17" name="Title 1"/>
            <p:cNvSpPr txBox="1">
              <a:spLocks/>
            </p:cNvSpPr>
            <p:nvPr/>
          </p:nvSpPr>
          <p:spPr>
            <a:xfrm>
              <a:off x="5228895" y="566210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Certified EHR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932540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 Incentive Payment</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Slide Number Placeholder 5"/>
          <p:cNvSpPr>
            <a:spLocks noGrp="1"/>
          </p:cNvSpPr>
          <p:nvPr>
            <p:ph type="sldNum" sz="quarter" idx="12"/>
          </p:nvPr>
        </p:nvSpPr>
        <p:spPr/>
        <p:txBody>
          <a:bodyPr/>
          <a:lstStyle/>
          <a:p>
            <a:fld id="{AD859515-6042-4DBC-99E0-9F999718C03D}" type="slidenum">
              <a:rPr lang="en-US" smtClean="0"/>
              <a:t>25</a:t>
            </a:fld>
            <a:endParaRPr lang="en-US"/>
          </a:p>
        </p:txBody>
      </p:sp>
      <p:sp>
        <p:nvSpPr>
          <p:cNvPr id="41" name="Title 1"/>
          <p:cNvSpPr txBox="1">
            <a:spLocks/>
          </p:cNvSpPr>
          <p:nvPr/>
        </p:nvSpPr>
        <p:spPr>
          <a:xfrm>
            <a:off x="425225" y="4907611"/>
            <a:ext cx="7701665" cy="1617938"/>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“APM Incentive Payment” will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 based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on the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estimated aggregate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payments for professional services furnished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year prior to the payment year. </a:t>
            </a:r>
          </a:p>
          <a:p>
            <a:pPr marL="515938" indent="-396875"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E.g., the 2019 APM Incentive Payment will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 based on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2018 services.</a:t>
            </a:r>
          </a:p>
        </p:txBody>
      </p:sp>
      <p:sp>
        <p:nvSpPr>
          <p:cNvPr id="7" name="Left Brace 6"/>
          <p:cNvSpPr/>
          <p:nvPr/>
        </p:nvSpPr>
        <p:spPr>
          <a:xfrm>
            <a:off x="1295145" y="1752600"/>
            <a:ext cx="524764" cy="2051952"/>
          </a:xfrm>
          <a:prstGeom prst="lef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1918639" y="1903651"/>
            <a:ext cx="4396263" cy="63034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Be excluded from MIPS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152400" y="2565835"/>
            <a:ext cx="1072182" cy="369332"/>
          </a:xfrm>
          <a:prstGeom prst="rect">
            <a:avLst/>
          </a:prstGeom>
        </p:spPr>
        <p:txBody>
          <a:bodyPr wrap="square">
            <a:spAutoFit/>
          </a:bodyPr>
          <a:lstStyle/>
          <a:p>
            <a:pPr algn="r"/>
            <a:r>
              <a:rPr lang="en-US"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QPs will:</a:t>
            </a:r>
            <a:endParaRPr lang="en-US" dirty="0"/>
          </a:p>
        </p:txBody>
      </p:sp>
      <p:sp>
        <p:nvSpPr>
          <p:cNvPr id="10" name="Rectangle 9"/>
          <p:cNvSpPr/>
          <p:nvPr/>
        </p:nvSpPr>
        <p:spPr>
          <a:xfrm>
            <a:off x="1930362" y="2709616"/>
            <a:ext cx="4396263" cy="879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Receive a 5% lump sum bonus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2520819" y="3799131"/>
            <a:ext cx="4343400" cy="830997"/>
          </a:xfrm>
          <a:prstGeom prst="rect">
            <a:avLst/>
          </a:prstGeom>
          <a:noFill/>
        </p:spPr>
        <p:txBody>
          <a:bodyPr wrap="square" rtlCol="0">
            <a:spAutoFit/>
          </a:bodyPr>
          <a:lstStyle/>
          <a:p>
            <a:pPr algn="ctr"/>
            <a:r>
              <a:rPr lang="en-US" sz="1600" spc="-110" dirty="0" smtClean="0">
                <a:latin typeface="MV Boli" panose="02000500030200090000" pitchFamily="2" charset="0"/>
                <a:cs typeface="MV Boli" panose="02000500030200090000" pitchFamily="2" charset="0"/>
              </a:rPr>
              <a:t>Bonus applies in payment years 2019-2024; then QPs receive higher fee schedule updates starting in 2026</a:t>
            </a:r>
            <a:endParaRPr lang="en-US" sz="1600" spc="-110" dirty="0">
              <a:latin typeface="MV Boli" panose="02000500030200090000" pitchFamily="2" charset="0"/>
              <a:cs typeface="MV Boli" panose="02000500030200090000" pitchFamily="2" charset="0"/>
            </a:endParaRPr>
          </a:p>
        </p:txBody>
      </p:sp>
      <p:cxnSp>
        <p:nvCxnSpPr>
          <p:cNvPr id="12" name="Straight Arrow Connector 11"/>
          <p:cNvCxnSpPr/>
          <p:nvPr/>
        </p:nvCxnSpPr>
        <p:spPr>
          <a:xfrm>
            <a:off x="5440557" y="3315700"/>
            <a:ext cx="1102" cy="488852"/>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2559" y="3315700"/>
            <a:ext cx="8382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582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699495" y="6340834"/>
            <a:ext cx="2133600" cy="365125"/>
          </a:xfrm>
        </p:spPr>
        <p:txBody>
          <a:bodyPr/>
          <a:lstStyle/>
          <a:p>
            <a:fld id="{AD859515-6042-4DBC-99E0-9F999718C03D}" type="slidenum">
              <a:rPr lang="en-US" smtClean="0"/>
              <a:t>26</a:t>
            </a:fld>
            <a:endParaRPr lang="en-US" dirty="0"/>
          </a:p>
        </p:txBody>
      </p:sp>
      <p:sp>
        <p:nvSpPr>
          <p:cNvPr id="92" name="Title 1"/>
          <p:cNvSpPr txBox="1">
            <a:spLocks/>
          </p:cNvSpPr>
          <p:nvPr/>
        </p:nvSpPr>
        <p:spPr>
          <a:xfrm>
            <a:off x="838200" y="95698"/>
            <a:ext cx="7994895" cy="1096534"/>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QP Determination and APM Incentive Payment Timeline</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graphicFrame>
        <p:nvGraphicFramePr>
          <p:cNvPr id="26" name="Table 25"/>
          <p:cNvGraphicFramePr>
            <a:graphicFrameLocks noGrp="1"/>
          </p:cNvGraphicFramePr>
          <p:nvPr>
            <p:extLst>
              <p:ext uri="{D42A27DB-BD31-4B8C-83A1-F6EECF244321}">
                <p14:modId xmlns:p14="http://schemas.microsoft.com/office/powerpoint/2010/main" val="1123260241"/>
              </p:ext>
            </p:extLst>
          </p:nvPr>
        </p:nvGraphicFramePr>
        <p:xfrm>
          <a:off x="533400" y="1828800"/>
          <a:ext cx="8153400" cy="1086522"/>
        </p:xfrm>
        <a:graphic>
          <a:graphicData uri="http://schemas.openxmlformats.org/drawingml/2006/table">
            <a:tbl>
              <a:tblPr firstRow="1" bandRow="1">
                <a:tableStyleId>{5C22544A-7EE6-4342-B048-85BDC9FD1C3A}</a:tableStyleId>
              </a:tblPr>
              <a:tblGrid>
                <a:gridCol w="2717800"/>
                <a:gridCol w="2717800"/>
                <a:gridCol w="2717800"/>
              </a:tblGrid>
              <a:tr h="376518">
                <a:tc>
                  <a:txBody>
                    <a:bodyPr/>
                    <a:lstStyle/>
                    <a:p>
                      <a:pPr algn="ctr"/>
                      <a:r>
                        <a:rPr lang="en-US" sz="2000" dirty="0" smtClean="0">
                          <a:latin typeface="Segoe Condensed" panose="020B0606040200020203" pitchFamily="34" charset="0"/>
                          <a:cs typeface="Aharoni" panose="02010803020104030203" pitchFamily="2" charset="-79"/>
                        </a:rPr>
                        <a:t>2017</a:t>
                      </a:r>
                      <a:endParaRPr lang="en-US" sz="20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2000" dirty="0" smtClean="0">
                          <a:latin typeface="Segoe Condensed" panose="020B0606040200020203" pitchFamily="34" charset="0"/>
                          <a:cs typeface="Aharoni" panose="02010803020104030203" pitchFamily="2" charset="-79"/>
                        </a:rPr>
                        <a:t>2018</a:t>
                      </a:r>
                      <a:endParaRPr lang="en-US" sz="2000" dirty="0">
                        <a:latin typeface="Segoe Condensed" panose="020B0606040200020203" pitchFamily="34" charset="0"/>
                        <a:cs typeface="Aharoni" panose="02010803020104030203" pitchFamily="2" charset="-79"/>
                      </a:endParaRPr>
                    </a:p>
                  </a:txBody>
                  <a:tcPr>
                    <a:solidFill>
                      <a:srgbClr val="92D050"/>
                    </a:solidFill>
                  </a:tcPr>
                </a:tc>
                <a:tc>
                  <a:txBody>
                    <a:bodyPr/>
                    <a:lstStyle/>
                    <a:p>
                      <a:pPr algn="ctr"/>
                      <a:r>
                        <a:rPr lang="en-US" sz="2000" dirty="0" smtClean="0">
                          <a:latin typeface="Segoe Condensed" panose="020B0606040200020203" pitchFamily="34" charset="0"/>
                          <a:cs typeface="Aharoni" panose="02010803020104030203" pitchFamily="2" charset="-79"/>
                        </a:rPr>
                        <a:t>2019</a:t>
                      </a:r>
                      <a:endParaRPr lang="en-US" sz="2000" dirty="0">
                        <a:latin typeface="Segoe Condensed" panose="020B0606040200020203" pitchFamily="34" charset="0"/>
                        <a:cs typeface="Aharoni" panose="02010803020104030203" pitchFamily="2" charset="-79"/>
                      </a:endParaRPr>
                    </a:p>
                  </a:txBody>
                  <a:tcPr>
                    <a:solidFill>
                      <a:srgbClr val="FFC000"/>
                    </a:solidFill>
                  </a:tcPr>
                </a:tc>
              </a:tr>
              <a:tr h="690282">
                <a:tc>
                  <a:txBody>
                    <a:bodyPr/>
                    <a:lstStyle/>
                    <a:p>
                      <a:pPr algn="ctr"/>
                      <a:r>
                        <a:rPr lang="en-US" dirty="0" smtClean="0">
                          <a:latin typeface="Segoe UI" panose="020B0502040204020203" pitchFamily="34" charset="0"/>
                          <a:cs typeface="Segoe UI" panose="020B0502040204020203" pitchFamily="34" charset="0"/>
                        </a:rPr>
                        <a:t>QP Performance Period</a:t>
                      </a:r>
                      <a:endParaRPr lang="en-US" dirty="0">
                        <a:latin typeface="Segoe UI" panose="020B0502040204020203" pitchFamily="34" charset="0"/>
                        <a:cs typeface="Segoe UI" panose="020B0502040204020203" pitchFamily="34" charset="0"/>
                      </a:endParaRPr>
                    </a:p>
                  </a:txBody>
                  <a:tcPr>
                    <a:solidFill>
                      <a:schemeClr val="accent4">
                        <a:lumMod val="20000"/>
                        <a:lumOff val="80000"/>
                      </a:schemeClr>
                    </a:solidFill>
                  </a:tcPr>
                </a:tc>
                <a:tc>
                  <a:txBody>
                    <a:bodyPr/>
                    <a:lstStyle/>
                    <a:p>
                      <a:pPr algn="ctr"/>
                      <a:r>
                        <a:rPr lang="en-US" dirty="0" smtClean="0">
                          <a:latin typeface="Segoe UI" panose="020B0502040204020203" pitchFamily="34" charset="0"/>
                          <a:cs typeface="Segoe UI" panose="020B0502040204020203" pitchFamily="34" charset="0"/>
                        </a:rPr>
                        <a:t>Incentive Payment Base Period</a:t>
                      </a:r>
                      <a:endParaRPr lang="en-US" dirty="0">
                        <a:latin typeface="Segoe UI" panose="020B0502040204020203" pitchFamily="34" charset="0"/>
                        <a:cs typeface="Segoe UI" panose="020B0502040204020203" pitchFamily="34" charset="0"/>
                      </a:endParaRPr>
                    </a:p>
                  </a:txBody>
                  <a:tcPr>
                    <a:solidFill>
                      <a:schemeClr val="accent4">
                        <a:lumMod val="20000"/>
                        <a:lumOff val="80000"/>
                      </a:schemeClr>
                    </a:solidFill>
                  </a:tcPr>
                </a:tc>
                <a:tc>
                  <a:txBody>
                    <a:bodyPr/>
                    <a:lstStyle/>
                    <a:p>
                      <a:pPr algn="ctr"/>
                      <a:r>
                        <a:rPr lang="en-US" dirty="0" smtClean="0">
                          <a:latin typeface="Segoe UI" panose="020B0502040204020203" pitchFamily="34" charset="0"/>
                          <a:cs typeface="Segoe UI" panose="020B0502040204020203" pitchFamily="34" charset="0"/>
                        </a:rPr>
                        <a:t>Payment</a:t>
                      </a:r>
                      <a:r>
                        <a:rPr lang="en-US" baseline="0" dirty="0" smtClean="0">
                          <a:latin typeface="Segoe UI" panose="020B0502040204020203" pitchFamily="34" charset="0"/>
                          <a:cs typeface="Segoe UI" panose="020B0502040204020203" pitchFamily="34" charset="0"/>
                        </a:rPr>
                        <a:t> Year</a:t>
                      </a:r>
                      <a:endParaRPr lang="en-US" dirty="0">
                        <a:latin typeface="Segoe UI" panose="020B0502040204020203" pitchFamily="34" charset="0"/>
                        <a:cs typeface="Segoe UI" panose="020B0502040204020203" pitchFamily="34" charset="0"/>
                      </a:endParaRPr>
                    </a:p>
                  </a:txBody>
                  <a:tcPr>
                    <a:solidFill>
                      <a:schemeClr val="accent4">
                        <a:lumMod val="20000"/>
                        <a:lumOff val="80000"/>
                      </a:schemeClr>
                    </a:solidFill>
                  </a:tcPr>
                </a:tc>
              </a:tr>
            </a:tbl>
          </a:graphicData>
        </a:graphic>
      </p:graphicFrame>
      <p:sp>
        <p:nvSpPr>
          <p:cNvPr id="42" name="TextBox 41"/>
          <p:cNvSpPr txBox="1"/>
          <p:nvPr/>
        </p:nvSpPr>
        <p:spPr>
          <a:xfrm>
            <a:off x="5907497" y="2979880"/>
            <a:ext cx="2805461" cy="1031051"/>
          </a:xfrm>
          <a:prstGeom prst="rect">
            <a:avLst/>
          </a:prstGeom>
          <a:noFill/>
        </p:spPr>
        <p:txBody>
          <a:bodyPr wrap="square" rtlCol="0">
            <a:spAutoFit/>
          </a:bodyPr>
          <a:lstStyle/>
          <a:p>
            <a:pPr algn="ctr"/>
            <a:r>
              <a:rPr lang="en-US" sz="2500" dirty="0" smtClean="0">
                <a:solidFill>
                  <a:srgbClr val="00B050"/>
                </a:solidFill>
                <a:latin typeface="Segoe Condensed" panose="020B0606040200020203" pitchFamily="34" charset="0"/>
                <a:cs typeface="Aharoni" panose="02010803020104030203" pitchFamily="2" charset="-79"/>
              </a:rPr>
              <a:t>+5% </a:t>
            </a:r>
            <a:r>
              <a:rPr lang="en-US" sz="2200" dirty="0" smtClean="0">
                <a:solidFill>
                  <a:srgbClr val="00B050"/>
                </a:solidFill>
                <a:latin typeface="Segoe Condensed" panose="020B0606040200020203" pitchFamily="34" charset="0"/>
                <a:cs typeface="Aharoni" panose="02010803020104030203" pitchFamily="2" charset="-79"/>
              </a:rPr>
              <a:t>lump sum payment made here.</a:t>
            </a:r>
          </a:p>
          <a:p>
            <a:pPr algn="ctr"/>
            <a:r>
              <a:rPr lang="en-US" sz="1400" i="1" dirty="0" smtClean="0">
                <a:solidFill>
                  <a:srgbClr val="00B050"/>
                </a:solidFill>
                <a:latin typeface="Segoe Condensed" panose="020B0606040200020203" pitchFamily="34" charset="0"/>
                <a:cs typeface="Aharoni" panose="02010803020104030203" pitchFamily="2" charset="-79"/>
              </a:rPr>
              <a:t>(and excluded from MIPS adjustments)</a:t>
            </a:r>
            <a:endParaRPr lang="en-US" sz="1400" i="1" dirty="0">
              <a:solidFill>
                <a:srgbClr val="00B050"/>
              </a:solidFill>
              <a:latin typeface="Segoe Condensed" panose="020B0606040200020203" pitchFamily="34" charset="0"/>
              <a:cs typeface="Aharoni" panose="02010803020104030203" pitchFamily="2" charset="-79"/>
            </a:endParaRPr>
          </a:p>
        </p:txBody>
      </p:sp>
      <p:sp>
        <p:nvSpPr>
          <p:cNvPr id="57" name="TextBox 56"/>
          <p:cNvSpPr txBox="1"/>
          <p:nvPr/>
        </p:nvSpPr>
        <p:spPr>
          <a:xfrm>
            <a:off x="3220826" y="2979880"/>
            <a:ext cx="2650067" cy="769441"/>
          </a:xfrm>
          <a:prstGeom prst="rect">
            <a:avLst/>
          </a:prstGeom>
          <a:noFill/>
        </p:spPr>
        <p:txBody>
          <a:bodyPr wrap="square" rtlCol="0">
            <a:spAutoFit/>
          </a:bodyPr>
          <a:lstStyle/>
          <a:p>
            <a:pPr algn="ctr"/>
            <a:r>
              <a:rPr lang="en-US" sz="2200" dirty="0" smtClean="0">
                <a:solidFill>
                  <a:srgbClr val="00B050"/>
                </a:solidFill>
                <a:latin typeface="Segoe Condensed" panose="020B0606040200020203" pitchFamily="34" charset="0"/>
                <a:cs typeface="Aharoni" panose="02010803020104030203" pitchFamily="2" charset="-79"/>
              </a:rPr>
              <a:t>Add up payments for a QP’s services here.</a:t>
            </a:r>
            <a:endParaRPr lang="en-US" sz="2200" i="1" dirty="0">
              <a:solidFill>
                <a:srgbClr val="00B050"/>
              </a:solidFill>
              <a:latin typeface="Segoe Condensed" panose="020B0606040200020203" pitchFamily="34" charset="0"/>
              <a:cs typeface="Aharoni" panose="02010803020104030203" pitchFamily="2" charset="-79"/>
            </a:endParaRPr>
          </a:p>
        </p:txBody>
      </p:sp>
      <p:sp>
        <p:nvSpPr>
          <p:cNvPr id="58" name="TextBox 57"/>
          <p:cNvSpPr txBox="1"/>
          <p:nvPr/>
        </p:nvSpPr>
        <p:spPr>
          <a:xfrm>
            <a:off x="613581" y="2941407"/>
            <a:ext cx="2650067" cy="1107996"/>
          </a:xfrm>
          <a:prstGeom prst="rect">
            <a:avLst/>
          </a:prstGeom>
          <a:noFill/>
        </p:spPr>
        <p:txBody>
          <a:bodyPr wrap="square" rtlCol="0">
            <a:spAutoFit/>
          </a:bodyPr>
          <a:lstStyle/>
          <a:p>
            <a:pPr algn="ctr"/>
            <a:r>
              <a:rPr lang="en-US" sz="2200" dirty="0" smtClean="0">
                <a:solidFill>
                  <a:srgbClr val="00B050"/>
                </a:solidFill>
                <a:latin typeface="Segoe Condensed" panose="020B0606040200020203" pitchFamily="34" charset="0"/>
                <a:cs typeface="Aharoni" panose="02010803020104030203" pitchFamily="2" charset="-79"/>
              </a:rPr>
              <a:t>QP status based on Advanced APM participation here.</a:t>
            </a:r>
            <a:endParaRPr lang="en-US" sz="2200" i="1" dirty="0">
              <a:solidFill>
                <a:srgbClr val="00B050"/>
              </a:solidFill>
              <a:latin typeface="Segoe Condensed" panose="020B0606040200020203" pitchFamily="34" charset="0"/>
              <a:cs typeface="Aharoni" panose="02010803020104030203" pitchFamily="2" charset="-79"/>
            </a:endParaRPr>
          </a:p>
        </p:txBody>
      </p:sp>
      <p:graphicFrame>
        <p:nvGraphicFramePr>
          <p:cNvPr id="59" name="Table 58"/>
          <p:cNvGraphicFramePr>
            <a:graphicFrameLocks noGrp="1"/>
          </p:cNvGraphicFramePr>
          <p:nvPr>
            <p:extLst>
              <p:ext uri="{D42A27DB-BD31-4B8C-83A1-F6EECF244321}">
                <p14:modId xmlns:p14="http://schemas.microsoft.com/office/powerpoint/2010/main" val="1989332766"/>
              </p:ext>
            </p:extLst>
          </p:nvPr>
        </p:nvGraphicFramePr>
        <p:xfrm>
          <a:off x="531125" y="4648200"/>
          <a:ext cx="8153400" cy="1086522"/>
        </p:xfrm>
        <a:graphic>
          <a:graphicData uri="http://schemas.openxmlformats.org/drawingml/2006/table">
            <a:tbl>
              <a:tblPr firstRow="1" bandRow="1">
                <a:tableStyleId>{5C22544A-7EE6-4342-B048-85BDC9FD1C3A}</a:tableStyleId>
              </a:tblPr>
              <a:tblGrid>
                <a:gridCol w="2717800"/>
                <a:gridCol w="2717800"/>
                <a:gridCol w="2717800"/>
              </a:tblGrid>
              <a:tr h="0">
                <a:tc>
                  <a:txBody>
                    <a:bodyPr/>
                    <a:lstStyle/>
                    <a:p>
                      <a:pPr algn="ctr"/>
                      <a:r>
                        <a:rPr lang="en-US" sz="2000" dirty="0" smtClean="0">
                          <a:latin typeface="Segoe Condensed" panose="020B0606040200020203" pitchFamily="34" charset="0"/>
                          <a:cs typeface="Aharoni" panose="02010803020104030203" pitchFamily="2" charset="-79"/>
                        </a:rPr>
                        <a:t>2018</a:t>
                      </a:r>
                      <a:endParaRPr lang="en-US" sz="2000" dirty="0">
                        <a:latin typeface="Segoe Condensed" panose="020B0606040200020203" pitchFamily="34" charset="0"/>
                        <a:cs typeface="Aharoni" panose="02010803020104030203" pitchFamily="2" charset="-79"/>
                      </a:endParaRPr>
                    </a:p>
                  </a:txBody>
                  <a:tcPr>
                    <a:solidFill>
                      <a:srgbClr val="92D050"/>
                    </a:solidFill>
                  </a:tcPr>
                </a:tc>
                <a:tc>
                  <a:txBody>
                    <a:bodyPr/>
                    <a:lstStyle/>
                    <a:p>
                      <a:pPr algn="ctr"/>
                      <a:r>
                        <a:rPr lang="en-US" sz="2000" dirty="0" smtClean="0">
                          <a:latin typeface="Segoe Condensed" panose="020B0606040200020203" pitchFamily="34" charset="0"/>
                          <a:cs typeface="Aharoni" panose="02010803020104030203" pitchFamily="2" charset="-79"/>
                        </a:rPr>
                        <a:t>2019</a:t>
                      </a:r>
                      <a:endParaRPr lang="en-US" sz="2000" dirty="0">
                        <a:latin typeface="Segoe Condensed" panose="020B0606040200020203" pitchFamily="34" charset="0"/>
                        <a:cs typeface="Aharoni" panose="02010803020104030203" pitchFamily="2" charset="-79"/>
                      </a:endParaRPr>
                    </a:p>
                  </a:txBody>
                  <a:tcPr>
                    <a:solidFill>
                      <a:srgbClr val="FFC000"/>
                    </a:solidFill>
                  </a:tcPr>
                </a:tc>
                <a:tc>
                  <a:txBody>
                    <a:bodyPr/>
                    <a:lstStyle/>
                    <a:p>
                      <a:pPr algn="ctr"/>
                      <a:r>
                        <a:rPr lang="en-US" sz="2000" dirty="0" smtClean="0">
                          <a:latin typeface="Segoe Condensed" panose="020B0606040200020203" pitchFamily="34" charset="0"/>
                          <a:cs typeface="Aharoni" panose="02010803020104030203" pitchFamily="2" charset="-79"/>
                        </a:rPr>
                        <a:t>2020</a:t>
                      </a:r>
                      <a:endParaRPr lang="en-US" sz="2000" dirty="0">
                        <a:latin typeface="Segoe Condensed" panose="020B0606040200020203" pitchFamily="34" charset="0"/>
                        <a:cs typeface="Aharoni" panose="02010803020104030203" pitchFamily="2" charset="-79"/>
                      </a:endParaRPr>
                    </a:p>
                  </a:txBody>
                  <a:tcPr>
                    <a:solidFill>
                      <a:srgbClr val="7030A0"/>
                    </a:solidFill>
                  </a:tcPr>
                </a:tc>
              </a:tr>
              <a:tr h="690282">
                <a:tc>
                  <a:txBody>
                    <a:bodyPr/>
                    <a:lstStyle/>
                    <a:p>
                      <a:pPr algn="ctr"/>
                      <a:r>
                        <a:rPr lang="en-US" dirty="0" smtClean="0">
                          <a:latin typeface="Segoe UI" panose="020B0502040204020203" pitchFamily="34" charset="0"/>
                          <a:cs typeface="Segoe UI" panose="020B0502040204020203" pitchFamily="34" charset="0"/>
                        </a:rPr>
                        <a:t>QP Performance Period</a:t>
                      </a:r>
                      <a:endParaRPr lang="en-US" dirty="0">
                        <a:latin typeface="Segoe UI" panose="020B0502040204020203" pitchFamily="34" charset="0"/>
                        <a:cs typeface="Segoe UI" panose="020B0502040204020203" pitchFamily="34" charset="0"/>
                      </a:endParaRPr>
                    </a:p>
                  </a:txBody>
                  <a:tcPr>
                    <a:solidFill>
                      <a:schemeClr val="accent4">
                        <a:lumMod val="20000"/>
                        <a:lumOff val="80000"/>
                      </a:schemeClr>
                    </a:solidFill>
                  </a:tcPr>
                </a:tc>
                <a:tc>
                  <a:txBody>
                    <a:bodyPr/>
                    <a:lstStyle/>
                    <a:p>
                      <a:pPr algn="ctr"/>
                      <a:r>
                        <a:rPr lang="en-US" dirty="0" smtClean="0">
                          <a:latin typeface="Segoe UI" panose="020B0502040204020203" pitchFamily="34" charset="0"/>
                          <a:cs typeface="Segoe UI" panose="020B0502040204020203" pitchFamily="34" charset="0"/>
                        </a:rPr>
                        <a:t>Incentive Payment Base Period</a:t>
                      </a:r>
                      <a:endParaRPr lang="en-US" dirty="0">
                        <a:latin typeface="Segoe UI" panose="020B0502040204020203" pitchFamily="34" charset="0"/>
                        <a:cs typeface="Segoe UI" panose="020B0502040204020203" pitchFamily="34" charset="0"/>
                      </a:endParaRPr>
                    </a:p>
                  </a:txBody>
                  <a:tcPr>
                    <a:solidFill>
                      <a:schemeClr val="accent4">
                        <a:lumMod val="20000"/>
                        <a:lumOff val="80000"/>
                      </a:schemeClr>
                    </a:solidFill>
                  </a:tcPr>
                </a:tc>
                <a:tc>
                  <a:txBody>
                    <a:bodyPr/>
                    <a:lstStyle/>
                    <a:p>
                      <a:pPr algn="ctr"/>
                      <a:r>
                        <a:rPr lang="en-US" dirty="0" smtClean="0">
                          <a:latin typeface="Segoe UI" panose="020B0502040204020203" pitchFamily="34" charset="0"/>
                          <a:cs typeface="Segoe UI" panose="020B0502040204020203" pitchFamily="34" charset="0"/>
                        </a:rPr>
                        <a:t>Payment</a:t>
                      </a:r>
                      <a:r>
                        <a:rPr lang="en-US" baseline="0" dirty="0" smtClean="0">
                          <a:latin typeface="Segoe UI" panose="020B0502040204020203" pitchFamily="34" charset="0"/>
                          <a:cs typeface="Segoe UI" panose="020B0502040204020203" pitchFamily="34" charset="0"/>
                        </a:rPr>
                        <a:t> Year</a:t>
                      </a:r>
                      <a:endParaRPr lang="en-US" dirty="0">
                        <a:latin typeface="Segoe UI" panose="020B0502040204020203" pitchFamily="34" charset="0"/>
                        <a:cs typeface="Segoe UI" panose="020B0502040204020203" pitchFamily="34" charset="0"/>
                      </a:endParaRPr>
                    </a:p>
                  </a:txBody>
                  <a:tcPr>
                    <a:solidFill>
                      <a:schemeClr val="accent4">
                        <a:lumMod val="20000"/>
                        <a:lumOff val="80000"/>
                      </a:schemeClr>
                    </a:solidFill>
                  </a:tcPr>
                </a:tc>
              </a:tr>
            </a:tbl>
          </a:graphicData>
        </a:graphic>
      </p:graphicFrame>
      <p:sp>
        <p:nvSpPr>
          <p:cNvPr id="60" name="TextBox 59"/>
          <p:cNvSpPr txBox="1"/>
          <p:nvPr/>
        </p:nvSpPr>
        <p:spPr>
          <a:xfrm>
            <a:off x="3207559" y="5809785"/>
            <a:ext cx="3256175" cy="430887"/>
          </a:xfrm>
          <a:prstGeom prst="rect">
            <a:avLst/>
          </a:prstGeom>
          <a:noFill/>
        </p:spPr>
        <p:txBody>
          <a:bodyPr wrap="square" rtlCol="0">
            <a:spAutoFit/>
          </a:bodyPr>
          <a:lstStyle/>
          <a:p>
            <a:pPr algn="ctr"/>
            <a:r>
              <a:rPr lang="en-US" sz="2200" dirty="0" smtClean="0">
                <a:solidFill>
                  <a:srgbClr val="00B050"/>
                </a:solidFill>
                <a:latin typeface="Segoe Condensed" panose="020B0606040200020203" pitchFamily="34" charset="0"/>
                <a:cs typeface="Aharoni" panose="02010803020104030203" pitchFamily="2" charset="-79"/>
              </a:rPr>
              <a:t>Repeat the cycle each year…</a:t>
            </a:r>
            <a:endParaRPr lang="en-US" sz="2200" i="1" dirty="0">
              <a:solidFill>
                <a:srgbClr val="00B050"/>
              </a:solidFill>
              <a:latin typeface="Segoe Condensed" panose="020B0606040200020203" pitchFamily="34" charset="0"/>
              <a:cs typeface="Aharoni" panose="02010803020104030203" pitchFamily="2" charset="-79"/>
            </a:endParaRPr>
          </a:p>
        </p:txBody>
      </p:sp>
    </p:spTree>
    <p:extLst>
      <p:ext uri="{BB962C8B-B14F-4D97-AF65-F5344CB8AC3E}">
        <p14:creationId xmlns:p14="http://schemas.microsoft.com/office/powerpoint/2010/main" val="3438410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207009" y="2038405"/>
            <a:ext cx="5766144" cy="4222005"/>
          </a:xfrm>
          <a:prstGeom prst="rect">
            <a:avLst/>
          </a:prstGeom>
          <a:no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Note: </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Most practitioners will be subject to </a:t>
            </a:r>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MIPS</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endPar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27</a:t>
            </a:fld>
            <a:endParaRPr lang="en-US">
              <a:solidFill>
                <a:prstClr val="black">
                  <a:tint val="75000"/>
                </a:prstClr>
              </a:solidFill>
            </a:endParaRPr>
          </a:p>
        </p:txBody>
      </p:sp>
      <p:sp>
        <p:nvSpPr>
          <p:cNvPr id="16" name="Title 1"/>
          <p:cNvSpPr txBox="1">
            <a:spLocks/>
          </p:cNvSpPr>
          <p:nvPr/>
        </p:nvSpPr>
        <p:spPr>
          <a:xfrm>
            <a:off x="770159" y="2010412"/>
            <a:ext cx="2159391" cy="68555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Not in APM</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3202405" y="1983216"/>
            <a:ext cx="2770748"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 non-Advanced APM</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5919472" y="1801997"/>
            <a:ext cx="2667000" cy="107518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QP</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in </a:t>
            </a:r>
            <a:r>
              <a:rPr lang="en-US" sz="1800" b="1" dirty="0">
                <a:solidFill>
                  <a:srgbClr val="00B050"/>
                </a:solidFill>
                <a:latin typeface="Segoe UI" panose="020B0502040204020203" pitchFamily="34" charset="0"/>
                <a:ea typeface="Segoe UI" panose="020B0502040204020203" pitchFamily="34" charset="0"/>
                <a:cs typeface="Segoe UI" panose="020B0502040204020203" pitchFamily="34" charset="0"/>
              </a:rPr>
              <a:t>A</a:t>
            </a: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dvanced </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1" name="Straight Connector 30"/>
          <p:cNvCxnSpPr/>
          <p:nvPr/>
        </p:nvCxnSpPr>
        <p:spPr>
          <a:xfrm>
            <a:off x="3464122" y="2588721"/>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29315" y="2588721"/>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924552" y="3540610"/>
            <a:ext cx="250166" cy="825978"/>
          </a:xfrm>
          <a:prstGeom prst="rect">
            <a:avLst/>
          </a:prstGeom>
        </p:spPr>
      </p:pic>
      <p:pic>
        <p:nvPicPr>
          <p:cNvPr id="15" name="Picture 1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68540" y="3531278"/>
            <a:ext cx="250166" cy="825978"/>
          </a:xfrm>
          <a:prstGeom prst="rect">
            <a:avLst/>
          </a:prstGeom>
        </p:spPr>
      </p:pic>
      <p:pic>
        <p:nvPicPr>
          <p:cNvPr id="21" name="Picture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060732" y="3535944"/>
            <a:ext cx="250166" cy="825978"/>
          </a:xfrm>
          <a:prstGeom prst="rect">
            <a:avLst/>
          </a:prstGeom>
        </p:spPr>
      </p:pic>
      <p:pic>
        <p:nvPicPr>
          <p:cNvPr id="22" name="Picture 2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604720" y="3526612"/>
            <a:ext cx="250166" cy="825978"/>
          </a:xfrm>
          <a:prstGeom prst="rect">
            <a:avLst/>
          </a:prstGeom>
        </p:spPr>
      </p:pic>
      <p:pic>
        <p:nvPicPr>
          <p:cNvPr id="24" name="Picture 2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17937" y="2697604"/>
            <a:ext cx="250166" cy="825978"/>
          </a:xfrm>
          <a:prstGeom prst="rect">
            <a:avLst/>
          </a:prstGeom>
        </p:spPr>
      </p:pic>
      <p:pic>
        <p:nvPicPr>
          <p:cNvPr id="25" name="Picture 2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861925" y="2688272"/>
            <a:ext cx="250166" cy="825978"/>
          </a:xfrm>
          <a:prstGeom prst="rect">
            <a:avLst/>
          </a:prstGeom>
        </p:spPr>
      </p:pic>
      <p:pic>
        <p:nvPicPr>
          <p:cNvPr id="26" name="Picture 2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54117" y="2692938"/>
            <a:ext cx="250166" cy="825978"/>
          </a:xfrm>
          <a:prstGeom prst="rect">
            <a:avLst/>
          </a:prstGeom>
        </p:spPr>
      </p:pic>
      <p:pic>
        <p:nvPicPr>
          <p:cNvPr id="27" name="Picture 2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998105" y="2683606"/>
            <a:ext cx="250166" cy="825978"/>
          </a:xfrm>
          <a:prstGeom prst="rect">
            <a:avLst/>
          </a:prstGeom>
        </p:spPr>
      </p:pic>
      <p:pic>
        <p:nvPicPr>
          <p:cNvPr id="28" name="Picture 2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619462" y="2692938"/>
            <a:ext cx="250166" cy="825978"/>
          </a:xfrm>
          <a:prstGeom prst="rect">
            <a:avLst/>
          </a:prstGeom>
        </p:spPr>
      </p:pic>
      <p:pic>
        <p:nvPicPr>
          <p:cNvPr id="29" name="Picture 2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71776" y="3539133"/>
            <a:ext cx="250166" cy="825978"/>
          </a:xfrm>
          <a:prstGeom prst="rect">
            <a:avLst/>
          </a:prstGeom>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905795" y="4366588"/>
            <a:ext cx="250166" cy="825978"/>
          </a:xfrm>
          <a:prstGeom prst="rect">
            <a:avLst/>
          </a:prstGeom>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49783" y="4357256"/>
            <a:ext cx="250166" cy="825978"/>
          </a:xfrm>
          <a:prstGeom prst="rect">
            <a:avLst/>
          </a:prstGeom>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041975" y="4361922"/>
            <a:ext cx="250166" cy="825978"/>
          </a:xfrm>
          <a:prstGeom prst="rect">
            <a:avLst/>
          </a:prstGeom>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585963" y="4352590"/>
            <a:ext cx="250166" cy="825978"/>
          </a:xfrm>
          <a:prstGeom prst="rect">
            <a:avLst/>
          </a:prstGeom>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53019" y="4365111"/>
            <a:ext cx="250166" cy="825978"/>
          </a:xfrm>
          <a:prstGeom prst="rect">
            <a:avLst/>
          </a:prstGeom>
        </p:spPr>
      </p:pic>
      <p:sp>
        <p:nvSpPr>
          <p:cNvPr id="39" name="TextBox 38"/>
          <p:cNvSpPr txBox="1"/>
          <p:nvPr/>
        </p:nvSpPr>
        <p:spPr>
          <a:xfrm>
            <a:off x="207008" y="6441364"/>
            <a:ext cx="2099992" cy="369332"/>
          </a:xfrm>
          <a:prstGeom prst="rect">
            <a:avLst/>
          </a:prstGeom>
          <a:noFill/>
        </p:spPr>
        <p:txBody>
          <a:bodyPr wrap="square" rtlCol="0">
            <a:spAutoFit/>
          </a:bodyPr>
          <a:lstStyle/>
          <a:p>
            <a:r>
              <a:rPr lang="en-US" sz="1400" i="1" dirty="0" smtClean="0">
                <a:latin typeface="Segoe UI Light" panose="020B0502040204020203" pitchFamily="34" charset="0"/>
              </a:rPr>
              <a:t>Note: Figure not to scale</a:t>
            </a:r>
            <a:r>
              <a:rPr lang="en-US" i="1" dirty="0" smtClean="0">
                <a:latin typeface="Segoe UI Light" panose="020B0502040204020203" pitchFamily="34" charset="0"/>
              </a:rPr>
              <a:t>.</a:t>
            </a:r>
            <a:endParaRPr lang="en-US" b="1" i="1" dirty="0">
              <a:latin typeface="Segoe UI Light" panose="020B0502040204020203" pitchFamily="34" charset="0"/>
              <a:ea typeface="Segoe UI" panose="020B0502040204020203" pitchFamily="34" charset="0"/>
              <a:cs typeface="Segoe UI" panose="020B0502040204020203" pitchFamily="34" charset="0"/>
            </a:endParaRPr>
          </a:p>
        </p:txBody>
      </p:sp>
      <p:pic>
        <p:nvPicPr>
          <p:cNvPr id="40" name="Picture 39"/>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903487" y="5170105"/>
            <a:ext cx="250166" cy="825978"/>
          </a:xfrm>
          <a:prstGeom prst="rect">
            <a:avLst/>
          </a:prstGeom>
        </p:spPr>
      </p:pic>
      <p:pic>
        <p:nvPicPr>
          <p:cNvPr id="41" name="Picture 4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47475" y="5160773"/>
            <a:ext cx="250166" cy="825978"/>
          </a:xfrm>
          <a:prstGeom prst="rect">
            <a:avLst/>
          </a:prstGeom>
        </p:spPr>
      </p:pic>
      <p:pic>
        <p:nvPicPr>
          <p:cNvPr id="42" name="Picture 4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039667" y="5165439"/>
            <a:ext cx="250166" cy="825978"/>
          </a:xfrm>
          <a:prstGeom prst="rect">
            <a:avLst/>
          </a:prstGeom>
        </p:spPr>
      </p:pic>
      <p:pic>
        <p:nvPicPr>
          <p:cNvPr id="43" name="Picture 4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583655" y="5156107"/>
            <a:ext cx="250166" cy="825978"/>
          </a:xfrm>
          <a:prstGeom prst="rect">
            <a:avLst/>
          </a:prstGeom>
        </p:spPr>
      </p:pic>
      <p:pic>
        <p:nvPicPr>
          <p:cNvPr id="44" name="Picture 4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50711" y="5168628"/>
            <a:ext cx="250166" cy="825978"/>
          </a:xfrm>
          <a:prstGeom prst="rect">
            <a:avLst/>
          </a:prstGeom>
        </p:spPr>
      </p:pic>
      <p:pic>
        <p:nvPicPr>
          <p:cNvPr id="47" name="Picture 4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607410" y="2705300"/>
            <a:ext cx="250166" cy="825978"/>
          </a:xfrm>
          <a:prstGeom prst="rect">
            <a:avLst/>
          </a:prstGeom>
        </p:spPr>
      </p:pic>
      <p:pic>
        <p:nvPicPr>
          <p:cNvPr id="48" name="Picture 4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194480" y="2695968"/>
            <a:ext cx="250166" cy="825978"/>
          </a:xfrm>
          <a:prstGeom prst="rect">
            <a:avLst/>
          </a:prstGeom>
        </p:spPr>
      </p:pic>
      <p:pic>
        <p:nvPicPr>
          <p:cNvPr id="49" name="Picture 4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3815837" y="2705300"/>
            <a:ext cx="250166" cy="825978"/>
          </a:xfrm>
          <a:prstGeom prst="rect">
            <a:avLst/>
          </a:prstGeom>
        </p:spPr>
      </p:pic>
      <p:pic>
        <p:nvPicPr>
          <p:cNvPr id="50" name="Picture 4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634727" y="3507946"/>
            <a:ext cx="250166" cy="825978"/>
          </a:xfrm>
          <a:prstGeom prst="rect">
            <a:avLst/>
          </a:prstGeom>
        </p:spPr>
      </p:pic>
      <p:pic>
        <p:nvPicPr>
          <p:cNvPr id="51" name="Picture 5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221797" y="3498614"/>
            <a:ext cx="250166" cy="825978"/>
          </a:xfrm>
          <a:prstGeom prst="rect">
            <a:avLst/>
          </a:prstGeom>
        </p:spPr>
      </p:pic>
      <p:pic>
        <p:nvPicPr>
          <p:cNvPr id="52" name="Picture 5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3843154" y="3507946"/>
            <a:ext cx="250166" cy="825978"/>
          </a:xfrm>
          <a:prstGeom prst="rect">
            <a:avLst/>
          </a:prstGeom>
        </p:spPr>
      </p:pic>
      <p:pic>
        <p:nvPicPr>
          <p:cNvPr id="54" name="Picture 53"/>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6949789" y="2916782"/>
            <a:ext cx="250166" cy="825978"/>
          </a:xfrm>
          <a:prstGeom prst="rect">
            <a:avLst/>
          </a:prstGeom>
        </p:spPr>
      </p:pic>
      <p:pic>
        <p:nvPicPr>
          <p:cNvPr id="56" name="Picture 5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771854" y="2722512"/>
            <a:ext cx="250166" cy="825978"/>
          </a:xfrm>
          <a:prstGeom prst="rect">
            <a:avLst/>
          </a:prstGeom>
        </p:spPr>
      </p:pic>
      <p:pic>
        <p:nvPicPr>
          <p:cNvPr id="57" name="Picture 5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825693" y="3564041"/>
            <a:ext cx="250166" cy="825978"/>
          </a:xfrm>
          <a:prstGeom prst="rect">
            <a:avLst/>
          </a:prstGeom>
        </p:spPr>
      </p:pic>
      <p:pic>
        <p:nvPicPr>
          <p:cNvPr id="58" name="Picture 5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806936" y="4390019"/>
            <a:ext cx="250166" cy="825978"/>
          </a:xfrm>
          <a:prstGeom prst="rect">
            <a:avLst/>
          </a:prstGeom>
        </p:spPr>
      </p:pic>
      <p:pic>
        <p:nvPicPr>
          <p:cNvPr id="59" name="Picture 5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804628" y="5193536"/>
            <a:ext cx="250166" cy="825978"/>
          </a:xfrm>
          <a:prstGeom prst="rect">
            <a:avLst/>
          </a:prstGeom>
        </p:spPr>
      </p:pic>
      <p:pic>
        <p:nvPicPr>
          <p:cNvPr id="60" name="Picture 5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998531" y="2719399"/>
            <a:ext cx="250166" cy="825978"/>
          </a:xfrm>
          <a:prstGeom prst="rect">
            <a:avLst/>
          </a:prstGeom>
        </p:spPr>
      </p:pic>
      <p:cxnSp>
        <p:nvCxnSpPr>
          <p:cNvPr id="62" name="Straight Connector 61"/>
          <p:cNvCxnSpPr/>
          <p:nvPr/>
        </p:nvCxnSpPr>
        <p:spPr>
          <a:xfrm>
            <a:off x="767363" y="2588721"/>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sp>
        <p:nvSpPr>
          <p:cNvPr id="65" name="Title 1"/>
          <p:cNvSpPr txBox="1">
            <a:spLocks/>
          </p:cNvSpPr>
          <p:nvPr/>
        </p:nvSpPr>
        <p:spPr>
          <a:xfrm rot="20790254">
            <a:off x="34517" y="1740402"/>
            <a:ext cx="2312522" cy="485627"/>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000" b="1" dirty="0" smtClean="0">
                <a:solidFill>
                  <a:schemeClr val="tx2"/>
                </a:solidFill>
                <a:latin typeface="Segoe Condensed" panose="020B0606040200020203" pitchFamily="34" charset="0"/>
              </a:rPr>
              <a:t>Subject to MIPS</a:t>
            </a:r>
            <a:endParaRPr lang="en-US" sz="2000" b="1" dirty="0">
              <a:solidFill>
                <a:schemeClr val="tx2"/>
              </a:solidFill>
              <a:latin typeface="Segoe Condensed" panose="020B0606040200020203" pitchFamily="34" charset="0"/>
              <a:ea typeface="Segoe UI" panose="020B0502040204020203" pitchFamily="34" charset="0"/>
              <a:cs typeface="Segoe UI" panose="020B0502040204020203" pitchFamily="34" charset="0"/>
            </a:endParaRPr>
          </a:p>
        </p:txBody>
      </p:sp>
      <p:cxnSp>
        <p:nvCxnSpPr>
          <p:cNvPr id="46" name="Curved Connector 45"/>
          <p:cNvCxnSpPr>
            <a:stCxn id="53" idx="1"/>
          </p:cNvCxnSpPr>
          <p:nvPr/>
        </p:nvCxnSpPr>
        <p:spPr>
          <a:xfrm rot="10800000" flipV="1">
            <a:off x="4998536" y="5294385"/>
            <a:ext cx="1272141" cy="334559"/>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270676" y="4509556"/>
            <a:ext cx="2105954" cy="1569660"/>
          </a:xfrm>
          <a:prstGeom prst="rect">
            <a:avLst/>
          </a:prstGeom>
          <a:noFill/>
        </p:spPr>
        <p:txBody>
          <a:bodyPr wrap="square" rtlCol="0">
            <a:spAutoFit/>
          </a:bodyPr>
          <a:lstStyle/>
          <a:p>
            <a:pPr algn="ctr"/>
            <a:r>
              <a:rPr lang="en-US" sz="1600" spc="-110" dirty="0" smtClean="0">
                <a:latin typeface="MV Boli" panose="02000500030200090000" pitchFamily="2" charset="0"/>
                <a:cs typeface="MV Boli" panose="02000500030200090000" pitchFamily="2" charset="0"/>
              </a:rPr>
              <a:t>Some clinicians may be in Advanced APMs but not have enough payments or patients through the advanced APM to be a QP</a:t>
            </a:r>
            <a:r>
              <a:rPr lang="en-US" sz="1600" spc="-110" dirty="0" smtClean="0">
                <a:latin typeface="Segoe UI" panose="020B0502040204020203" pitchFamily="34" charset="0"/>
                <a:ea typeface="Segoe UI" panose="020B0502040204020203" pitchFamily="34" charset="0"/>
                <a:cs typeface="Segoe UI" panose="020B0502040204020203" pitchFamily="34" charset="0"/>
              </a:rPr>
              <a:t>.</a:t>
            </a:r>
            <a:r>
              <a:rPr lang="en-US" sz="1600" spc="-110" dirty="0" smtClean="0">
                <a:latin typeface="MV Boli" panose="02000500030200090000" pitchFamily="2" charset="0"/>
                <a:cs typeface="MV Boli" panose="02000500030200090000" pitchFamily="2" charset="0"/>
              </a:rPr>
              <a:t> </a:t>
            </a:r>
            <a:endParaRPr lang="en-US" sz="1600" spc="-110" dirty="0">
              <a:latin typeface="Segoe UI" panose="020B0502040204020203" pitchFamily="34" charset="0"/>
              <a:ea typeface="Segoe UI" panose="020B0502040204020203" pitchFamily="34" charset="0"/>
              <a:cs typeface="Segoe UI" panose="020B0502040204020203" pitchFamily="34" charset="0"/>
            </a:endParaRPr>
          </a:p>
        </p:txBody>
      </p:sp>
      <p:grpSp>
        <p:nvGrpSpPr>
          <p:cNvPr id="6" name="Group 5"/>
          <p:cNvGrpSpPr/>
          <p:nvPr/>
        </p:nvGrpSpPr>
        <p:grpSpPr>
          <a:xfrm>
            <a:off x="4426822" y="5215958"/>
            <a:ext cx="252446" cy="825978"/>
            <a:chOff x="4426822" y="4881397"/>
            <a:chExt cx="252446" cy="825978"/>
          </a:xfrm>
        </p:grpSpPr>
        <p:pic>
          <p:nvPicPr>
            <p:cNvPr id="61" name="Picture 6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429102" y="4881397"/>
              <a:ext cx="250166" cy="825978"/>
            </a:xfrm>
            <a:prstGeom prst="rect">
              <a:avLst/>
            </a:prstGeom>
          </p:spPr>
        </p:pic>
        <p:pic>
          <p:nvPicPr>
            <p:cNvPr id="55" name="Picture 5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t="40509" r="58591"/>
            <a:stretch/>
          </p:blipFill>
          <p:spPr>
            <a:xfrm>
              <a:off x="4426822" y="5215997"/>
              <a:ext cx="250166" cy="491378"/>
            </a:xfrm>
            <a:prstGeom prst="rect">
              <a:avLst/>
            </a:prstGeom>
          </p:spPr>
        </p:pic>
      </p:grpSp>
      <p:pic>
        <p:nvPicPr>
          <p:cNvPr id="64" name="Picture 6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998531" y="3498614"/>
            <a:ext cx="250166" cy="825978"/>
          </a:xfrm>
          <a:prstGeom prst="rect">
            <a:avLst/>
          </a:prstGeom>
        </p:spPr>
      </p:pic>
      <p:sp>
        <p:nvSpPr>
          <p:cNvPr id="66" name="Title 1"/>
          <p:cNvSpPr txBox="1">
            <a:spLocks/>
          </p:cNvSpPr>
          <p:nvPr/>
        </p:nvSpPr>
        <p:spPr>
          <a:xfrm>
            <a:off x="3171966" y="4423201"/>
            <a:ext cx="2770748"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 Advanced APM, but not a QP</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7" name="Straight Connector 66"/>
          <p:cNvCxnSpPr/>
          <p:nvPr/>
        </p:nvCxnSpPr>
        <p:spPr>
          <a:xfrm>
            <a:off x="3504285" y="5135953"/>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7364110" y="2910309"/>
            <a:ext cx="250166" cy="825978"/>
          </a:xfrm>
          <a:prstGeom prst="rect">
            <a:avLst/>
          </a:prstGeom>
        </p:spPr>
      </p:pic>
      <p:pic>
        <p:nvPicPr>
          <p:cNvPr id="69" name="Picture 68"/>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6553200" y="2909950"/>
            <a:ext cx="250166" cy="825978"/>
          </a:xfrm>
          <a:prstGeom prst="rect">
            <a:avLst/>
          </a:prstGeom>
        </p:spPr>
      </p:pic>
      <p:pic>
        <p:nvPicPr>
          <p:cNvPr id="70" name="Picture 69"/>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7746549" y="2895600"/>
            <a:ext cx="250166" cy="825978"/>
          </a:xfrm>
          <a:prstGeom prst="rect">
            <a:avLst/>
          </a:prstGeom>
        </p:spPr>
      </p:pic>
    </p:spTree>
    <p:extLst>
      <p:ext uri="{BB962C8B-B14F-4D97-AF65-F5344CB8AC3E}">
        <p14:creationId xmlns:p14="http://schemas.microsoft.com/office/powerpoint/2010/main" val="247647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28</a:t>
            </a:fld>
            <a:endParaRPr lang="en-US"/>
          </a:p>
        </p:txBody>
      </p:sp>
      <p:sp>
        <p:nvSpPr>
          <p:cNvPr id="5" name="Title 1"/>
          <p:cNvSpPr txBox="1">
            <a:spLocks/>
          </p:cNvSpPr>
          <p:nvPr/>
        </p:nvSpPr>
        <p:spPr>
          <a:xfrm>
            <a:off x="0" y="2438400"/>
            <a:ext cx="9144000" cy="1524000"/>
          </a:xfrm>
          <a:prstGeom prst="rect">
            <a:avLst/>
          </a:prstGeom>
          <a:solidFill>
            <a:srgbClr val="92D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Segoe UI" panose="020B0502040204020203" pitchFamily="34" charset="0"/>
                <a:cs typeface="Segoe UI" panose="020B0502040204020203" pitchFamily="34" charset="0"/>
              </a:rPr>
              <a:t>MIPS</a:t>
            </a:r>
            <a:endParaRPr lang="en-US"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1755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29</a:t>
            </a:fld>
            <a:endParaRPr lang="en-US" dirty="0"/>
          </a:p>
        </p:txBody>
      </p:sp>
      <p:sp>
        <p:nvSpPr>
          <p:cNvPr id="6"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First Step to a Fresh Start </a:t>
            </a:r>
            <a:endParaRPr lang="en-US" sz="2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itle 1"/>
          <p:cNvSpPr txBox="1">
            <a:spLocks/>
          </p:cNvSpPr>
          <p:nvPr/>
        </p:nvSpPr>
        <p:spPr>
          <a:xfrm>
            <a:off x="685800" y="1752600"/>
            <a:ext cx="7772400" cy="460375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is a new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program</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914400" indent="-795338" algn="l">
              <a:spcAft>
                <a:spcPts val="600"/>
              </a:spcAft>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Streamlines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3 currently independent programs to work as one and to ease clinician burden. </a:t>
            </a:r>
            <a:endPar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914400" algn="l">
              <a:spcAft>
                <a:spcPts val="600"/>
              </a:spcAft>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Adds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fourth component to promote ongoing improvement and innovation to clinical activities</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914400" algn="l">
              <a:spcAft>
                <a:spcPts val="600"/>
              </a:spcAft>
            </a:pP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endPar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endPar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119063" algn="l">
              <a:spcAft>
                <a:spcPts val="600"/>
              </a:spcAft>
            </a:pP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endPar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provides clinicians the flexibility to choose the activities and measures that are most meaningful to their practice to demonstrate performance.</a:t>
            </a:r>
          </a:p>
        </p:txBody>
      </p:sp>
      <p:sp>
        <p:nvSpPr>
          <p:cNvPr id="14" name="Title 1"/>
          <p:cNvSpPr txBox="1">
            <a:spLocks/>
          </p:cNvSpPr>
          <p:nvPr/>
        </p:nvSpPr>
        <p:spPr>
          <a:xfrm>
            <a:off x="1811207" y="4401474"/>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itle 1"/>
          <p:cNvSpPr txBox="1">
            <a:spLocks/>
          </p:cNvSpPr>
          <p:nvPr/>
        </p:nvSpPr>
        <p:spPr>
          <a:xfrm>
            <a:off x="2941369" y="4444244"/>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5652192" y="3273889"/>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17" name="5-Point Star 16"/>
          <p:cNvSpPr/>
          <p:nvPr/>
        </p:nvSpPr>
        <p:spPr>
          <a:xfrm>
            <a:off x="2015308" y="3530416"/>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328425" y="3760447"/>
            <a:ext cx="857956" cy="606049"/>
            <a:chOff x="3352800" y="3370576"/>
            <a:chExt cx="1179781" cy="768304"/>
          </a:xfrm>
        </p:grpSpPr>
        <p:sp>
          <p:nvSpPr>
            <p:cNvPr id="19" name="Rectangle 18"/>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4650571" y="3504722"/>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22" name="Title 1"/>
          <p:cNvSpPr txBox="1">
            <a:spLocks/>
          </p:cNvSpPr>
          <p:nvPr/>
        </p:nvSpPr>
        <p:spPr>
          <a:xfrm>
            <a:off x="4031083" y="4406084"/>
            <a:ext cx="1891840"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itle 1"/>
          <p:cNvSpPr txBox="1">
            <a:spLocks/>
          </p:cNvSpPr>
          <p:nvPr/>
        </p:nvSpPr>
        <p:spPr>
          <a:xfrm>
            <a:off x="5378704" y="4449540"/>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4405503" y="3227723"/>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Tree>
    <p:extLst>
      <p:ext uri="{BB962C8B-B14F-4D97-AF65-F5344CB8AC3E}">
        <p14:creationId xmlns:p14="http://schemas.microsoft.com/office/powerpoint/2010/main" val="67750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859515-6042-4DBC-99E0-9F999718C03D}" type="slidenum">
              <a:rPr lang="en-US" smtClean="0"/>
              <a:t>3</a:t>
            </a:fld>
            <a:endParaRPr lang="en-US"/>
          </a:p>
        </p:txBody>
      </p:sp>
      <p:sp>
        <p:nvSpPr>
          <p:cNvPr id="3" name="Title 1"/>
          <p:cNvSpPr txBox="1">
            <a:spLocks/>
          </p:cNvSpPr>
          <p:nvPr/>
        </p:nvSpPr>
        <p:spPr>
          <a:xfrm>
            <a:off x="396792" y="1200576"/>
            <a:ext cx="7543800" cy="244927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First step to a fresh start</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We’re listening and help is available</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better, smarter Medicare for healthier people</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 for what works to create a Medicare that is enduring</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Health information needs to be open, flexible, and user-centric</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685800" y="381000"/>
            <a:ext cx="7772400" cy="10668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rgbClr val="17375E"/>
                </a:solidFill>
                <a:latin typeface="Aharoni" panose="02010803020104030203" pitchFamily="2" charset="-79"/>
                <a:ea typeface="Segoe UI" panose="020B0502040204020203" pitchFamily="34" charset="0"/>
                <a:cs typeface="Aharoni" panose="02010803020104030203" pitchFamily="2" charset="-79"/>
              </a:rPr>
              <a:t>Quality Payment Program</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1600200" y="3810000"/>
            <a:ext cx="2438400" cy="1746767"/>
          </a:xfrm>
          <a:prstGeom prst="rect">
            <a:avLst/>
          </a:prstGeom>
          <a:solidFill>
            <a:srgbClr val="BCF0FA">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Merit-based Incentive Payment System (MIPS)</a:t>
            </a:r>
          </a:p>
        </p:txBody>
      </p:sp>
      <p:sp>
        <p:nvSpPr>
          <p:cNvPr id="7" name="Title 1"/>
          <p:cNvSpPr txBox="1">
            <a:spLocks/>
          </p:cNvSpPr>
          <p:nvPr/>
        </p:nvSpPr>
        <p:spPr>
          <a:xfrm>
            <a:off x="4648200" y="3810000"/>
            <a:ext cx="2438400" cy="1746767"/>
          </a:xfrm>
          <a:prstGeom prst="rect">
            <a:avLst/>
          </a:prstGeom>
          <a:solidFill>
            <a:srgbClr val="BCF0FA">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Advanced Alternative Payment Models (APMs)</a:t>
            </a:r>
          </a:p>
        </p:txBody>
      </p:sp>
      <p:sp>
        <p:nvSpPr>
          <p:cNvPr id="8" name="TextBox 7"/>
          <p:cNvSpPr txBox="1"/>
          <p:nvPr/>
        </p:nvSpPr>
        <p:spPr>
          <a:xfrm>
            <a:off x="3971684" y="4247868"/>
            <a:ext cx="743431" cy="707886"/>
          </a:xfrm>
          <a:prstGeom prst="rect">
            <a:avLst/>
          </a:prstGeom>
          <a:noFill/>
        </p:spPr>
        <p:txBody>
          <a:bodyPr wrap="square" rtlCol="0">
            <a:spAutoFit/>
          </a:bodyPr>
          <a:lstStyle/>
          <a:p>
            <a:pPr algn="ctr"/>
            <a:r>
              <a:rPr lang="en-US" sz="20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r>
              <a:rPr lang="en-US" sz="20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or</a:t>
            </a:r>
            <a:endParaRPr lang="en-US" sz="16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7378440" y="1814314"/>
            <a:ext cx="276947" cy="9144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7837049" y="1810176"/>
            <a:ext cx="276947" cy="914400"/>
          </a:xfrm>
          <a:prstGeom prst="rect">
            <a:avLst/>
          </a:prstGeom>
        </p:spPr>
      </p:pic>
      <p:pic>
        <p:nvPicPr>
          <p:cNvPr id="11" name="Picture 10"/>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20705" r="58591"/>
          <a:stretch/>
        </p:blipFill>
        <p:spPr>
          <a:xfrm>
            <a:off x="7579548" y="1968014"/>
            <a:ext cx="276947" cy="914400"/>
          </a:xfrm>
          <a:prstGeom prst="rect">
            <a:avLst/>
          </a:prstGeom>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7124318" y="1968014"/>
            <a:ext cx="276947" cy="914400"/>
          </a:xfrm>
          <a:prstGeom prst="rect">
            <a:avLst/>
          </a:prstGeom>
        </p:spPr>
      </p:pic>
    </p:spTree>
    <p:extLst>
      <p:ext uri="{BB962C8B-B14F-4D97-AF65-F5344CB8AC3E}">
        <p14:creationId xmlns:p14="http://schemas.microsoft.com/office/powerpoint/2010/main" val="3300901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Medicare Reporting Prior to MACRA</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8" name="TextBox 7"/>
          <p:cNvSpPr txBox="1"/>
          <p:nvPr/>
        </p:nvSpPr>
        <p:spPr>
          <a:xfrm>
            <a:off x="980940" y="3186498"/>
            <a:ext cx="2295660" cy="1107996"/>
          </a:xfrm>
          <a:prstGeom prst="rect">
            <a:avLst/>
          </a:prstGeom>
          <a:solidFill>
            <a:schemeClr val="accent3">
              <a:lumMod val="20000"/>
              <a:lumOff val="80000"/>
            </a:schemeClr>
          </a:solidFill>
        </p:spPr>
        <p:txBody>
          <a:bodyPr wrap="square" lIns="182880" tIns="182880" rIns="182880" bIns="182880" rtlCol="0">
            <a:spAutoFit/>
          </a:bodyPr>
          <a:lstStyle/>
          <a:p>
            <a:pPr marL="0" lvl="1" algn="ctr">
              <a:spcAft>
                <a:spcPts val="1000"/>
              </a:spcAft>
            </a:pPr>
            <a:r>
              <a:rPr lang="en-US" sz="1600" b="1" dirty="0" smtClean="0">
                <a:solidFill>
                  <a:schemeClr val="accent3">
                    <a:lumMod val="50000"/>
                  </a:schemeClr>
                </a:solidFill>
                <a:latin typeface="Segoe UI" panose="020B0502040204020203" pitchFamily="34" charset="0"/>
                <a:ea typeface="Segoe UI" panose="020B0502040204020203" pitchFamily="34" charset="0"/>
                <a:cs typeface="Segoe UI" panose="020B0502040204020203" pitchFamily="34" charset="0"/>
              </a:rPr>
              <a:t>Physician Quality Reporting Program (PQRS)</a:t>
            </a:r>
          </a:p>
        </p:txBody>
      </p:sp>
      <p:sp>
        <p:nvSpPr>
          <p:cNvPr id="9" name="TextBox 8"/>
          <p:cNvSpPr txBox="1"/>
          <p:nvPr/>
        </p:nvSpPr>
        <p:spPr>
          <a:xfrm>
            <a:off x="3467100" y="3159204"/>
            <a:ext cx="2209800" cy="1107996"/>
          </a:xfrm>
          <a:prstGeom prst="rect">
            <a:avLst/>
          </a:prstGeom>
          <a:solidFill>
            <a:schemeClr val="accent6">
              <a:lumMod val="20000"/>
              <a:lumOff val="80000"/>
            </a:schemeClr>
          </a:solidFill>
        </p:spPr>
        <p:txBody>
          <a:bodyPr wrap="square" lIns="182880" tIns="182880" rIns="182880" bIns="182880" rtlCol="0">
            <a:spAutoFit/>
          </a:bodyPr>
          <a:lstStyle/>
          <a:p>
            <a:pPr marL="0" lvl="1" algn="ctr">
              <a:spcAft>
                <a:spcPts val="1000"/>
              </a:spcAft>
            </a:pPr>
            <a:r>
              <a:rPr lang="en-US" sz="1600" b="1" dirty="0" smtClean="0">
                <a:solidFill>
                  <a:schemeClr val="accent6">
                    <a:lumMod val="50000"/>
                  </a:schemeClr>
                </a:solidFill>
                <a:latin typeface="Segoe UI" panose="020B0502040204020203" pitchFamily="34" charset="0"/>
                <a:ea typeface="Segoe UI" panose="020B0502040204020203" pitchFamily="34" charset="0"/>
                <a:cs typeface="Segoe UI" panose="020B0502040204020203" pitchFamily="34" charset="0"/>
              </a:rPr>
              <a:t>Value-Based Payment Modifier (VM)</a:t>
            </a:r>
          </a:p>
        </p:txBody>
      </p:sp>
      <p:sp>
        <p:nvSpPr>
          <p:cNvPr id="10" name="TextBox 9"/>
          <p:cNvSpPr txBox="1"/>
          <p:nvPr/>
        </p:nvSpPr>
        <p:spPr>
          <a:xfrm>
            <a:off x="5886450" y="3159204"/>
            <a:ext cx="2590800" cy="1107996"/>
          </a:xfrm>
          <a:prstGeom prst="rect">
            <a:avLst/>
          </a:prstGeom>
          <a:solidFill>
            <a:schemeClr val="bg2">
              <a:lumMod val="90000"/>
            </a:schemeClr>
          </a:solidFill>
        </p:spPr>
        <p:txBody>
          <a:bodyPr wrap="square" lIns="182880" tIns="182880" rIns="182880" bIns="182880" rtlCol="0">
            <a:spAutoFit/>
          </a:bodyPr>
          <a:lstStyle/>
          <a:p>
            <a:pPr marL="0" lvl="1" algn="ctr">
              <a:spcAft>
                <a:spcPts val="1000"/>
              </a:spcAft>
            </a:pPr>
            <a:r>
              <a:rPr lang="en-US" sz="1600" b="1"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Medicare Electronic Health Records (EHR) Incentive Program</a:t>
            </a:r>
          </a:p>
        </p:txBody>
      </p:sp>
      <p:sp>
        <p:nvSpPr>
          <p:cNvPr id="3" name="Slide Number Placeholder 2"/>
          <p:cNvSpPr>
            <a:spLocks noGrp="1"/>
          </p:cNvSpPr>
          <p:nvPr>
            <p:ph type="sldNum" sz="quarter" idx="12"/>
          </p:nvPr>
        </p:nvSpPr>
        <p:spPr/>
        <p:txBody>
          <a:bodyPr/>
          <a:lstStyle/>
          <a:p>
            <a:fld id="{AD859515-6042-4DBC-99E0-9F999718C03D}" type="slidenum">
              <a:rPr lang="en-US" smtClean="0"/>
              <a:t>30</a:t>
            </a:fld>
            <a:endParaRPr lang="en-US" dirty="0"/>
          </a:p>
        </p:txBody>
      </p:sp>
      <p:sp>
        <p:nvSpPr>
          <p:cNvPr id="11" name="TextBox 10"/>
          <p:cNvSpPr txBox="1"/>
          <p:nvPr/>
        </p:nvSpPr>
        <p:spPr>
          <a:xfrm>
            <a:off x="1020502" y="1981200"/>
            <a:ext cx="7102996" cy="646331"/>
          </a:xfrm>
          <a:prstGeom prst="rect">
            <a:avLst/>
          </a:prstGeom>
          <a:noFill/>
        </p:spPr>
        <p:txBody>
          <a:bodyPr wrap="square" rtlCol="0">
            <a:spAutoFit/>
          </a:bodyPr>
          <a:lstStyle/>
          <a:p>
            <a:r>
              <a:rPr lang="en-US" dirty="0" smtClean="0">
                <a:latin typeface="Segoe UI Light" panose="020B0502040204020203" pitchFamily="34" charset="0"/>
              </a:rPr>
              <a:t>Currently there are </a:t>
            </a:r>
            <a:r>
              <a:rPr lang="en-US" b="1" dirty="0" smtClean="0">
                <a:latin typeface="Segoe UI" panose="020B0502040204020203" pitchFamily="34" charset="0"/>
                <a:ea typeface="Segoe UI" panose="020B0502040204020203" pitchFamily="34" charset="0"/>
                <a:cs typeface="Segoe UI" panose="020B0502040204020203" pitchFamily="34" charset="0"/>
              </a:rPr>
              <a:t>multiple quality and value reporting programs </a:t>
            </a:r>
            <a:r>
              <a:rPr lang="en-US" dirty="0" smtClean="0">
                <a:latin typeface="Segoe UI Light" panose="020B0502040204020203" pitchFamily="34" charset="0"/>
              </a:rPr>
              <a:t>for Medicare clinicians: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5940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31</a:t>
            </a:fld>
            <a:endParaRPr lang="en-US" dirty="0"/>
          </a:p>
        </p:txBody>
      </p:sp>
      <p:sp>
        <p:nvSpPr>
          <p:cNvPr id="6" name="Title 1"/>
          <p:cNvSpPr txBox="1">
            <a:spLocks/>
          </p:cNvSpPr>
          <p:nvPr/>
        </p:nvSpPr>
        <p:spPr>
          <a:xfrm>
            <a:off x="685800" y="1981200"/>
            <a:ext cx="7772400" cy="3505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2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Eligibility </a:t>
            </a:r>
            <a:r>
              <a:rPr lang="en-US" sz="2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(participants and non-participants) </a:t>
            </a:r>
          </a:p>
          <a:p>
            <a:pPr marL="515938" indent="-396875" algn="l">
              <a:spcAft>
                <a:spcPts val="600"/>
              </a:spcAft>
              <a:buFont typeface="Wingdings" panose="05000000000000000000" pitchFamily="2" charset="2"/>
              <a:buChar char="ü"/>
            </a:pPr>
            <a:r>
              <a:rPr lang="en-US" sz="2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Performance categories &amp; scoring </a:t>
            </a:r>
          </a:p>
          <a:p>
            <a:pPr marL="515938" indent="-396875" algn="l">
              <a:spcAft>
                <a:spcPts val="600"/>
              </a:spcAft>
              <a:buFont typeface="Wingdings" panose="05000000000000000000" pitchFamily="2" charset="2"/>
              <a:buChar char="ü"/>
            </a:pPr>
            <a:r>
              <a:rPr lang="en-US" sz="2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Data submission</a:t>
            </a:r>
          </a:p>
          <a:p>
            <a:pPr marL="515938" indent="-396875" algn="l">
              <a:spcAft>
                <a:spcPts val="600"/>
              </a:spcAft>
              <a:buFont typeface="Wingdings" panose="05000000000000000000" pitchFamily="2" charset="2"/>
              <a:buChar char="ü"/>
            </a:pPr>
            <a:r>
              <a:rPr lang="en-US" sz="2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Performance period &amp; payment adjustments</a:t>
            </a:r>
          </a:p>
        </p:txBody>
      </p:sp>
      <p:sp>
        <p:nvSpPr>
          <p:cNvPr id="10" name="Title 1"/>
          <p:cNvSpPr txBox="1">
            <a:spLocks/>
          </p:cNvSpPr>
          <p:nvPr/>
        </p:nvSpPr>
        <p:spPr>
          <a:xfrm>
            <a:off x="685800" y="176958"/>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PROPOSED RULE</a:t>
            </a:r>
          </a:p>
          <a:p>
            <a:r>
              <a:rPr lang="en-US" sz="2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Major Provisions</a:t>
            </a:r>
            <a:endParaRPr lang="en-US" sz="2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26839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9361"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Who Will Participate in MIPS?</a:t>
            </a:r>
          </a:p>
        </p:txBody>
      </p:sp>
      <p:sp>
        <p:nvSpPr>
          <p:cNvPr id="7" name="Title 1"/>
          <p:cNvSpPr txBox="1">
            <a:spLocks/>
          </p:cNvSpPr>
          <p:nvPr/>
        </p:nvSpPr>
        <p:spPr>
          <a:xfrm>
            <a:off x="645119" y="3009362"/>
            <a:ext cx="3317282"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Years 1 and 2</a:t>
            </a:r>
            <a:endPar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9" name="TextBox 8"/>
          <p:cNvSpPr txBox="1"/>
          <p:nvPr/>
        </p:nvSpPr>
        <p:spPr>
          <a:xfrm>
            <a:off x="644283" y="1828800"/>
            <a:ext cx="7784940" cy="923330"/>
          </a:xfrm>
          <a:prstGeom prst="rect">
            <a:avLst/>
          </a:prstGeom>
          <a:noFill/>
        </p:spPr>
        <p:txBody>
          <a:bodyPr wrap="square" rtlCol="0">
            <a:spAutoFit/>
          </a:bodyPr>
          <a:lstStyle/>
          <a:p>
            <a:pPr algn="ctr"/>
            <a:r>
              <a:rPr lang="en-US" dirty="0" smtClean="0">
                <a:latin typeface="Segoe UI Light" panose="020B0502040204020203" pitchFamily="34" charset="0"/>
                <a:ea typeface="Segoe UI" panose="020B0502040204020203" pitchFamily="34" charset="0"/>
                <a:cs typeface="Segoe UI" panose="020B0502040204020203" pitchFamily="34" charset="0"/>
              </a:rPr>
              <a:t>Affected clinicians </a:t>
            </a:r>
            <a:r>
              <a:rPr lang="en-US" dirty="0">
                <a:latin typeface="Segoe UI Light" panose="020B0502040204020203" pitchFamily="34" charset="0"/>
                <a:ea typeface="Segoe UI" panose="020B0502040204020203" pitchFamily="34" charset="0"/>
                <a:cs typeface="Segoe UI" panose="020B0502040204020203" pitchFamily="34" charset="0"/>
              </a:rPr>
              <a:t>are called </a:t>
            </a:r>
            <a:r>
              <a:rPr lang="en-US" b="1" dirty="0" smtClean="0">
                <a:latin typeface="Segoe UI" panose="020B0502040204020203" pitchFamily="34" charset="0"/>
                <a:ea typeface="Segoe UI" panose="020B0502040204020203" pitchFamily="34" charset="0"/>
                <a:cs typeface="Segoe UI" panose="020B0502040204020203" pitchFamily="34" charset="0"/>
              </a:rPr>
              <a:t>“MIPS eligible clinicians” </a:t>
            </a:r>
            <a:r>
              <a:rPr lang="en-US" dirty="0" smtClean="0">
                <a:latin typeface="Segoe UI Light" panose="020B0502040204020203" pitchFamily="34" charset="0"/>
                <a:ea typeface="Segoe UI" panose="020B0502040204020203" pitchFamily="34" charset="0"/>
                <a:cs typeface="Segoe UI" panose="020B0502040204020203" pitchFamily="34" charset="0"/>
              </a:rPr>
              <a:t>and </a:t>
            </a:r>
            <a:r>
              <a:rPr lang="en-US" dirty="0">
                <a:latin typeface="Segoe UI Light" panose="020B0502040204020203" pitchFamily="34" charset="0"/>
                <a:ea typeface="Segoe UI" panose="020B0502040204020203" pitchFamily="34" charset="0"/>
                <a:cs typeface="Segoe UI" panose="020B0502040204020203" pitchFamily="34" charset="0"/>
              </a:rPr>
              <a:t>will participate in </a:t>
            </a:r>
            <a:r>
              <a:rPr lang="en-US" dirty="0" smtClean="0">
                <a:latin typeface="Segoe UI Light" panose="020B0502040204020203" pitchFamily="34" charset="0"/>
                <a:ea typeface="Segoe UI" panose="020B0502040204020203" pitchFamily="34" charset="0"/>
                <a:cs typeface="Segoe UI" panose="020B0502040204020203" pitchFamily="34" charset="0"/>
              </a:rPr>
              <a:t>MIPS. </a:t>
            </a:r>
            <a:r>
              <a:rPr lang="en-US" dirty="0" smtClean="0">
                <a:latin typeface="Segoe UI Light" panose="020B0502040204020203" pitchFamily="34" charset="0"/>
              </a:rPr>
              <a:t>The types of </a:t>
            </a:r>
            <a:r>
              <a:rPr lang="en-US" b="1" dirty="0" smtClean="0">
                <a:latin typeface="Segoe UI" panose="020B0502040204020203" pitchFamily="34" charset="0"/>
                <a:ea typeface="Segoe UI" panose="020B0502040204020203" pitchFamily="34" charset="0"/>
                <a:cs typeface="Segoe UI" panose="020B0502040204020203" pitchFamily="34" charset="0"/>
              </a:rPr>
              <a:t>Medicare Part B </a:t>
            </a:r>
            <a:r>
              <a:rPr lang="en-US" dirty="0" smtClean="0">
                <a:latin typeface="Segoe UI Light" panose="020B0502040204020203" pitchFamily="34" charset="0"/>
                <a:ea typeface="Segoe UI" panose="020B0502040204020203" pitchFamily="34" charset="0"/>
                <a:cs typeface="Segoe UI" panose="020B0502040204020203" pitchFamily="34" charset="0"/>
              </a:rPr>
              <a:t>eligible clinicians affected by MIPS may expand in future years.</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6" name="Title 1"/>
          <p:cNvSpPr txBox="1">
            <a:spLocks/>
          </p:cNvSpPr>
          <p:nvPr/>
        </p:nvSpPr>
        <p:spPr>
          <a:xfrm>
            <a:off x="5134479" y="2992187"/>
            <a:ext cx="3317282"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Years 3+</a:t>
            </a:r>
            <a:endPar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2222983" y="4005330"/>
            <a:ext cx="276947" cy="914400"/>
          </a:xfrm>
          <a:prstGeom prst="rect">
            <a:avLst/>
          </a:prstGeom>
        </p:spPr>
      </p:pic>
      <p:sp>
        <p:nvSpPr>
          <p:cNvPr id="8" name="Title 1"/>
          <p:cNvSpPr txBox="1">
            <a:spLocks/>
          </p:cNvSpPr>
          <p:nvPr/>
        </p:nvSpPr>
        <p:spPr>
          <a:xfrm>
            <a:off x="702816" y="5295900"/>
            <a:ext cx="3317282" cy="914400"/>
          </a:xfrm>
          <a:prstGeom prst="rect">
            <a:avLst/>
          </a:prstGeom>
          <a:solidFill>
            <a:schemeClr val="accent3">
              <a:lumMod val="60000"/>
              <a:lumOff val="4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Physicians (MD/DO and DMD/DDS), </a:t>
            </a:r>
            <a:r>
              <a:rPr lang="en-US" sz="13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PAs, NPs, Clinical nurse </a:t>
            </a:r>
            <a:r>
              <a:rPr lang="en-US" sz="13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a:t>
            </a:r>
            <a:r>
              <a:rPr lang="en-US" sz="13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pecialists, Certified registered nurse anesthetists</a:t>
            </a:r>
          </a:p>
        </p:txBody>
      </p:sp>
      <p:sp>
        <p:nvSpPr>
          <p:cNvPr id="10" name="Title 1"/>
          <p:cNvSpPr txBox="1">
            <a:spLocks/>
          </p:cNvSpPr>
          <p:nvPr/>
        </p:nvSpPr>
        <p:spPr>
          <a:xfrm>
            <a:off x="5111941" y="5105400"/>
            <a:ext cx="3317282" cy="1295400"/>
          </a:xfrm>
          <a:prstGeom prst="rect">
            <a:avLst/>
          </a:prstGeom>
          <a:solidFill>
            <a:schemeClr val="accent3">
              <a:lumMod val="60000"/>
              <a:lumOff val="4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Physical or occupational therapists, Speech-language pathologists, Audiologists, Nurse midwives, Clinical social workers, Clinical psychologists, Dietitians / Nutritional professionals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6599937" y="3825025"/>
            <a:ext cx="276947" cy="9144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7260491" y="3962400"/>
            <a:ext cx="276947" cy="914400"/>
          </a:xfrm>
          <a:prstGeom prst="rect">
            <a:avLst/>
          </a:prstGeom>
        </p:spPr>
      </p:pic>
      <p:pic>
        <p:nvPicPr>
          <p:cNvPr id="13" name="Picture 12"/>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20705" r="58591"/>
          <a:stretch/>
        </p:blipFill>
        <p:spPr>
          <a:xfrm>
            <a:off x="6931593" y="3925910"/>
            <a:ext cx="276947" cy="914400"/>
          </a:xfrm>
          <a:prstGeom prst="rect">
            <a:avLst/>
          </a:prstGeom>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6193691" y="3975279"/>
            <a:ext cx="276947" cy="914400"/>
          </a:xfrm>
          <a:prstGeom prst="rect">
            <a:avLst/>
          </a:prstGeom>
        </p:spPr>
      </p:pic>
      <p:sp>
        <p:nvSpPr>
          <p:cNvPr id="3" name="Slide Number Placeholder 2"/>
          <p:cNvSpPr>
            <a:spLocks noGrp="1"/>
          </p:cNvSpPr>
          <p:nvPr>
            <p:ph type="sldNum" sz="quarter" idx="12"/>
          </p:nvPr>
        </p:nvSpPr>
        <p:spPr/>
        <p:txBody>
          <a:bodyPr/>
          <a:lstStyle/>
          <a:p>
            <a:fld id="{AD859515-6042-4DBC-99E0-9F999718C03D}" type="slidenum">
              <a:rPr lang="en-US" smtClean="0"/>
              <a:t>32</a:t>
            </a:fld>
            <a:endParaRPr lang="en-US" dirty="0"/>
          </a:p>
        </p:txBody>
      </p:sp>
      <p:sp>
        <p:nvSpPr>
          <p:cNvPr id="15" name="TextBox 14"/>
          <p:cNvSpPr txBox="1"/>
          <p:nvPr/>
        </p:nvSpPr>
        <p:spPr>
          <a:xfrm>
            <a:off x="4192357" y="3925910"/>
            <a:ext cx="1800267" cy="1169551"/>
          </a:xfrm>
          <a:prstGeom prst="rect">
            <a:avLst/>
          </a:prstGeom>
          <a:noFill/>
        </p:spPr>
        <p:txBody>
          <a:bodyPr wrap="square" rtlCol="0">
            <a:spAutoFit/>
          </a:bodyPr>
          <a:lstStyle/>
          <a:p>
            <a:pPr algn="ctr"/>
            <a:r>
              <a:rPr lang="en-US" sz="1400" dirty="0" smtClean="0">
                <a:latin typeface="MV Boli" panose="02000500030200090000" pitchFamily="2" charset="0"/>
                <a:cs typeface="MV Boli" panose="02000500030200090000" pitchFamily="2" charset="0"/>
              </a:rPr>
              <a:t>Secretary may broaden Eligible Clinicians group to include others such as </a:t>
            </a:r>
            <a:endParaRPr lang="en-US" sz="1400" b="1" dirty="0">
              <a:latin typeface="MV Boli" panose="02000500030200090000" pitchFamily="2" charset="0"/>
              <a:ea typeface="Segoe UI" panose="020B0502040204020203" pitchFamily="34" charset="0"/>
              <a:cs typeface="MV Boli" panose="02000500030200090000" pitchFamily="2" charset="0"/>
            </a:endParaRPr>
          </a:p>
        </p:txBody>
      </p:sp>
      <p:cxnSp>
        <p:nvCxnSpPr>
          <p:cNvPr id="16" name="Curved Connector 15"/>
          <p:cNvCxnSpPr/>
          <p:nvPr/>
        </p:nvCxnSpPr>
        <p:spPr>
          <a:xfrm>
            <a:off x="4516276" y="4855939"/>
            <a:ext cx="595664" cy="449642"/>
          </a:xfrm>
          <a:prstGeom prst="curvedConnector3">
            <a:avLst>
              <a:gd name="adj1" fmla="val -5234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706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3875" y="2743754"/>
            <a:ext cx="1981200" cy="19995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79361"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Who will NOT Participate in MIPS?</a:t>
            </a:r>
            <a:endPar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9" name="TextBox 8"/>
          <p:cNvSpPr txBox="1"/>
          <p:nvPr/>
        </p:nvSpPr>
        <p:spPr>
          <a:xfrm>
            <a:off x="689657" y="1981200"/>
            <a:ext cx="7784940" cy="369332"/>
          </a:xfrm>
          <a:prstGeom prst="rect">
            <a:avLst/>
          </a:prstGeom>
          <a:noFill/>
        </p:spPr>
        <p:txBody>
          <a:bodyPr wrap="square" rtlCol="0">
            <a:spAutoFit/>
          </a:bodyPr>
          <a:lstStyle/>
          <a:p>
            <a:r>
              <a:rPr lang="en-US" dirty="0" smtClean="0">
                <a:latin typeface="Segoe UI Light" panose="020B0502040204020203" pitchFamily="34" charset="0"/>
              </a:rPr>
              <a:t>There are </a:t>
            </a:r>
            <a:r>
              <a:rPr lang="en-US" b="1" dirty="0" smtClean="0">
                <a:latin typeface="Segoe UI" panose="020B0502040204020203" pitchFamily="34" charset="0"/>
                <a:ea typeface="Segoe UI" panose="020B0502040204020203" pitchFamily="34" charset="0"/>
                <a:cs typeface="Segoe UI" panose="020B0502040204020203" pitchFamily="34" charset="0"/>
              </a:rPr>
              <a:t>3 groups </a:t>
            </a:r>
            <a:r>
              <a:rPr lang="en-US" dirty="0" smtClean="0">
                <a:latin typeface="Segoe UI Light" panose="020B0502040204020203" pitchFamily="34" charset="0"/>
                <a:ea typeface="Segoe UI" panose="020B0502040204020203" pitchFamily="34" charset="0"/>
                <a:cs typeface="Segoe UI" panose="020B0502040204020203" pitchFamily="34" charset="0"/>
              </a:rPr>
              <a:t>of clinicians who will NOT be subject to MIPS:</a:t>
            </a:r>
            <a:endParaRPr lang="en-US" b="1" dirty="0">
              <a:latin typeface="Segoe UI Light" panose="020B0502040204020203" pitchFamily="34" charset="0"/>
              <a:ea typeface="Segoe UI" panose="020B0502040204020203" pitchFamily="34" charset="0"/>
              <a:cs typeface="Segoe UI" panose="020B0502040204020203" pitchFamily="34" charset="0"/>
            </a:endParaRPr>
          </a:p>
        </p:txBody>
      </p:sp>
      <p:pic>
        <p:nvPicPr>
          <p:cNvPr id="1026" name="Picture 2" descr="Date, Calendar, Blank"/>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1610327" y="2998304"/>
            <a:ext cx="1295400" cy="1391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075733" y="3185989"/>
            <a:ext cx="461057" cy="1015663"/>
          </a:xfrm>
          <a:prstGeom prst="rect">
            <a:avLst/>
          </a:prstGeom>
          <a:noFill/>
        </p:spPr>
        <p:txBody>
          <a:bodyPr wrap="square" rtlCol="0">
            <a:spAutoFit/>
          </a:bodyPr>
          <a:lstStyle/>
          <a:p>
            <a:pPr algn="ctr"/>
            <a:r>
              <a:rPr lang="en-US" sz="6000" dirty="0" smtClean="0">
                <a:solidFill>
                  <a:schemeClr val="tx2">
                    <a:lumMod val="75000"/>
                  </a:schemeClr>
                </a:solidFill>
                <a:latin typeface="Aharoni" panose="02010803020104030203" pitchFamily="2" charset="-79"/>
                <a:cs typeface="Aharoni" panose="02010803020104030203" pitchFamily="2" charset="-79"/>
              </a:rPr>
              <a:t>1</a:t>
            </a:r>
            <a:endParaRPr lang="en-US" sz="6000" dirty="0">
              <a:solidFill>
                <a:schemeClr val="tx2">
                  <a:lumMod val="75000"/>
                </a:schemeClr>
              </a:solidFill>
              <a:latin typeface="Aharoni" panose="02010803020104030203" pitchFamily="2" charset="-79"/>
              <a:cs typeface="Aharoni" panose="02010803020104030203" pitchFamily="2" charset="-79"/>
            </a:endParaRPr>
          </a:p>
        </p:txBody>
      </p:sp>
      <p:sp>
        <p:nvSpPr>
          <p:cNvPr id="17" name="Rectangle 16"/>
          <p:cNvSpPr/>
          <p:nvPr/>
        </p:nvSpPr>
        <p:spPr>
          <a:xfrm>
            <a:off x="5901862" y="2743754"/>
            <a:ext cx="1981200" cy="19995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2743754"/>
            <a:ext cx="1981200" cy="19995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20705" r="58591"/>
          <a:stretch/>
        </p:blipFill>
        <p:spPr>
          <a:xfrm>
            <a:off x="4384982" y="3070055"/>
            <a:ext cx="374037" cy="1234963"/>
          </a:xfrm>
          <a:prstGeom prst="rect">
            <a:avLst/>
          </a:prstGeom>
        </p:spPr>
      </p:pic>
      <p:grpSp>
        <p:nvGrpSpPr>
          <p:cNvPr id="20" name="Group 19"/>
          <p:cNvGrpSpPr/>
          <p:nvPr/>
        </p:nvGrpSpPr>
        <p:grpSpPr>
          <a:xfrm>
            <a:off x="6271744" y="3085382"/>
            <a:ext cx="1241435" cy="1204308"/>
            <a:chOff x="4114800" y="3185030"/>
            <a:chExt cx="1075436" cy="1016622"/>
          </a:xfrm>
        </p:grpSpPr>
        <p:pic>
          <p:nvPicPr>
            <p:cNvPr id="1028" name="Picture 4" descr="Home, House, Silhouette, Icon,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itle 1"/>
          <p:cNvSpPr txBox="1">
            <a:spLocks/>
          </p:cNvSpPr>
          <p:nvPr/>
        </p:nvSpPr>
        <p:spPr>
          <a:xfrm>
            <a:off x="1156571" y="4852595"/>
            <a:ext cx="2202911" cy="914400"/>
          </a:xfrm>
          <a:prstGeom prst="rect">
            <a:avLst/>
          </a:prstGeom>
          <a:no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FIRST year </a:t>
            </a:r>
            <a:r>
              <a:rPr lang="en-US" sz="13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of Medicare Part B participation</a:t>
            </a:r>
          </a:p>
        </p:txBody>
      </p:sp>
      <p:sp>
        <p:nvSpPr>
          <p:cNvPr id="25" name="Title 1"/>
          <p:cNvSpPr txBox="1">
            <a:spLocks/>
          </p:cNvSpPr>
          <p:nvPr/>
        </p:nvSpPr>
        <p:spPr>
          <a:xfrm>
            <a:off x="5754103" y="4852595"/>
            <a:ext cx="2202911" cy="914400"/>
          </a:xfrm>
          <a:prstGeom prst="rect">
            <a:avLst/>
          </a:prstGeom>
          <a:no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Certain participants in </a:t>
            </a:r>
            <a:r>
              <a:rPr lang="en-US" sz="13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ADVANCED</a:t>
            </a:r>
            <a:r>
              <a:rPr lang="en-US" sz="13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Alternative Payment Models</a:t>
            </a:r>
          </a:p>
        </p:txBody>
      </p:sp>
      <p:sp>
        <p:nvSpPr>
          <p:cNvPr id="26" name="Title 1"/>
          <p:cNvSpPr txBox="1">
            <a:spLocks/>
          </p:cNvSpPr>
          <p:nvPr/>
        </p:nvSpPr>
        <p:spPr>
          <a:xfrm>
            <a:off x="3470545" y="4831090"/>
            <a:ext cx="2202911" cy="914400"/>
          </a:xfrm>
          <a:prstGeom prst="rect">
            <a:avLst/>
          </a:prstGeom>
          <a:no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Below </a:t>
            </a:r>
            <a:r>
              <a:rPr lang="en-US" sz="13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low patient volume </a:t>
            </a:r>
            <a:r>
              <a:rPr lang="en-US" sz="13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threshold</a:t>
            </a:r>
          </a:p>
        </p:txBody>
      </p:sp>
      <p:sp>
        <p:nvSpPr>
          <p:cNvPr id="21" name="TextBox 20"/>
          <p:cNvSpPr txBox="1"/>
          <p:nvPr/>
        </p:nvSpPr>
        <p:spPr>
          <a:xfrm>
            <a:off x="689658" y="6459440"/>
            <a:ext cx="7784939" cy="369332"/>
          </a:xfrm>
          <a:prstGeom prst="rect">
            <a:avLst/>
          </a:prstGeom>
          <a:noFill/>
        </p:spPr>
        <p:txBody>
          <a:bodyPr wrap="square" rtlCol="0">
            <a:spAutoFit/>
          </a:bodyPr>
          <a:lstStyle/>
          <a:p>
            <a:pPr algn="ctr"/>
            <a:r>
              <a:rPr lang="en-US" dirty="0" smtClean="0">
                <a:latin typeface="Segoe UI Light" panose="020B0502040204020203" pitchFamily="34" charset="0"/>
              </a:rPr>
              <a:t>Note: MIPS </a:t>
            </a:r>
            <a:r>
              <a:rPr lang="en-US" b="1" dirty="0" smtClean="0">
                <a:latin typeface="Segoe UI" panose="020B0502040204020203" pitchFamily="34" charset="0"/>
                <a:ea typeface="Segoe UI" panose="020B0502040204020203" pitchFamily="34" charset="0"/>
                <a:cs typeface="Segoe UI" panose="020B0502040204020203" pitchFamily="34" charset="0"/>
              </a:rPr>
              <a:t>does not </a:t>
            </a:r>
            <a:r>
              <a:rPr lang="en-US" dirty="0" smtClean="0">
                <a:latin typeface="Segoe UI Light" panose="020B0502040204020203" pitchFamily="34" charset="0"/>
              </a:rPr>
              <a:t>apply to hospitals or facilities</a:t>
            </a:r>
            <a:endParaRPr lang="en-US" b="1" dirty="0">
              <a:latin typeface="Segoe UI Light"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33</a:t>
            </a:fld>
            <a:endParaRPr lang="en-US" dirty="0"/>
          </a:p>
        </p:txBody>
      </p:sp>
      <p:sp>
        <p:nvSpPr>
          <p:cNvPr id="4" name="TextBox 3"/>
          <p:cNvSpPr txBox="1"/>
          <p:nvPr/>
        </p:nvSpPr>
        <p:spPr>
          <a:xfrm>
            <a:off x="2587319" y="5720776"/>
            <a:ext cx="4343400" cy="738664"/>
          </a:xfrm>
          <a:prstGeom prst="rect">
            <a:avLst/>
          </a:prstGeom>
          <a:noFill/>
          <a:ln>
            <a:solidFill>
              <a:schemeClr val="tx2">
                <a:lumMod val="60000"/>
                <a:lumOff val="40000"/>
              </a:schemeClr>
            </a:solidFill>
            <a:prstDash val="lgDashDot"/>
          </a:ln>
        </p:spPr>
        <p:txBody>
          <a:bodyPr wrap="square" rtlCol="0">
            <a:spAutoFit/>
          </a:bodyPr>
          <a:lstStyle/>
          <a:p>
            <a:pPr algn="ctr"/>
            <a:r>
              <a:rPr lang="en-US" sz="1400" dirty="0"/>
              <a:t>Medicare billing charges less than or equal to $10,000 </a:t>
            </a:r>
            <a:r>
              <a:rPr lang="en-US" sz="1400" u="sng" dirty="0"/>
              <a:t>and</a:t>
            </a:r>
            <a:r>
              <a:rPr lang="en-US" sz="1400" dirty="0"/>
              <a:t> provides care for 100 or fewer Medicare patients in one year</a:t>
            </a:r>
          </a:p>
        </p:txBody>
      </p:sp>
      <p:cxnSp>
        <p:nvCxnSpPr>
          <p:cNvPr id="7" name="Straight Arrow Connector 6"/>
          <p:cNvCxnSpPr/>
          <p:nvPr/>
        </p:nvCxnSpPr>
        <p:spPr>
          <a:xfrm>
            <a:off x="4582127" y="5486400"/>
            <a:ext cx="0" cy="23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494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207009" y="2038405"/>
            <a:ext cx="5766144" cy="4222005"/>
          </a:xfrm>
          <a:prstGeom prst="rect">
            <a:avLst/>
          </a:prstGeom>
          <a:no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Note: </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Most clinicians will be subject to </a:t>
            </a:r>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MIPS</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endPar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34</a:t>
            </a:fld>
            <a:endParaRPr lang="en-US">
              <a:solidFill>
                <a:prstClr val="black">
                  <a:tint val="75000"/>
                </a:prstClr>
              </a:solidFill>
            </a:endParaRPr>
          </a:p>
        </p:txBody>
      </p:sp>
      <p:sp>
        <p:nvSpPr>
          <p:cNvPr id="16" name="Title 1"/>
          <p:cNvSpPr txBox="1">
            <a:spLocks/>
          </p:cNvSpPr>
          <p:nvPr/>
        </p:nvSpPr>
        <p:spPr>
          <a:xfrm>
            <a:off x="770159" y="2010412"/>
            <a:ext cx="2159391" cy="68555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Not in APM</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3202405" y="1983216"/>
            <a:ext cx="2770748"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 non-advanced APM</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5919472" y="1801997"/>
            <a:ext cx="2667000" cy="107518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QP</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in </a:t>
            </a: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advanced </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1" name="Straight Connector 30"/>
          <p:cNvCxnSpPr/>
          <p:nvPr/>
        </p:nvCxnSpPr>
        <p:spPr>
          <a:xfrm>
            <a:off x="3464122" y="2588721"/>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29315" y="2588721"/>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924552" y="3540610"/>
            <a:ext cx="250166" cy="825978"/>
          </a:xfrm>
          <a:prstGeom prst="rect">
            <a:avLst/>
          </a:prstGeom>
        </p:spPr>
      </p:pic>
      <p:pic>
        <p:nvPicPr>
          <p:cNvPr id="15" name="Picture 1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68540" y="3531278"/>
            <a:ext cx="250166" cy="825978"/>
          </a:xfrm>
          <a:prstGeom prst="rect">
            <a:avLst/>
          </a:prstGeom>
        </p:spPr>
      </p:pic>
      <p:pic>
        <p:nvPicPr>
          <p:cNvPr id="21" name="Picture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060732" y="3535944"/>
            <a:ext cx="250166" cy="825978"/>
          </a:xfrm>
          <a:prstGeom prst="rect">
            <a:avLst/>
          </a:prstGeom>
        </p:spPr>
      </p:pic>
      <p:pic>
        <p:nvPicPr>
          <p:cNvPr id="22" name="Picture 2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604720" y="3526612"/>
            <a:ext cx="250166" cy="825978"/>
          </a:xfrm>
          <a:prstGeom prst="rect">
            <a:avLst/>
          </a:prstGeom>
        </p:spPr>
      </p:pic>
      <p:pic>
        <p:nvPicPr>
          <p:cNvPr id="24" name="Picture 2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17937" y="2697604"/>
            <a:ext cx="250166" cy="825978"/>
          </a:xfrm>
          <a:prstGeom prst="rect">
            <a:avLst/>
          </a:prstGeom>
        </p:spPr>
      </p:pic>
      <p:pic>
        <p:nvPicPr>
          <p:cNvPr id="25" name="Picture 2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861925" y="2688272"/>
            <a:ext cx="250166" cy="825978"/>
          </a:xfrm>
          <a:prstGeom prst="rect">
            <a:avLst/>
          </a:prstGeom>
        </p:spPr>
      </p:pic>
      <p:pic>
        <p:nvPicPr>
          <p:cNvPr id="26" name="Picture 2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54117" y="2692938"/>
            <a:ext cx="250166" cy="825978"/>
          </a:xfrm>
          <a:prstGeom prst="rect">
            <a:avLst/>
          </a:prstGeom>
        </p:spPr>
      </p:pic>
      <p:pic>
        <p:nvPicPr>
          <p:cNvPr id="27" name="Picture 2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998105" y="2683606"/>
            <a:ext cx="250166" cy="825978"/>
          </a:xfrm>
          <a:prstGeom prst="rect">
            <a:avLst/>
          </a:prstGeom>
        </p:spPr>
      </p:pic>
      <p:pic>
        <p:nvPicPr>
          <p:cNvPr id="28" name="Picture 2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619462" y="2692938"/>
            <a:ext cx="250166" cy="825978"/>
          </a:xfrm>
          <a:prstGeom prst="rect">
            <a:avLst/>
          </a:prstGeom>
        </p:spPr>
      </p:pic>
      <p:pic>
        <p:nvPicPr>
          <p:cNvPr id="29" name="Picture 2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71776" y="3539133"/>
            <a:ext cx="250166" cy="825978"/>
          </a:xfrm>
          <a:prstGeom prst="rect">
            <a:avLst/>
          </a:prstGeom>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905795" y="4366588"/>
            <a:ext cx="250166" cy="825978"/>
          </a:xfrm>
          <a:prstGeom prst="rect">
            <a:avLst/>
          </a:prstGeom>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49783" y="4357256"/>
            <a:ext cx="250166" cy="825978"/>
          </a:xfrm>
          <a:prstGeom prst="rect">
            <a:avLst/>
          </a:prstGeom>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041975" y="4361922"/>
            <a:ext cx="250166" cy="825978"/>
          </a:xfrm>
          <a:prstGeom prst="rect">
            <a:avLst/>
          </a:prstGeom>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585963" y="4352590"/>
            <a:ext cx="250166" cy="825978"/>
          </a:xfrm>
          <a:prstGeom prst="rect">
            <a:avLst/>
          </a:prstGeom>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53019" y="4365111"/>
            <a:ext cx="250166" cy="825978"/>
          </a:xfrm>
          <a:prstGeom prst="rect">
            <a:avLst/>
          </a:prstGeom>
        </p:spPr>
      </p:pic>
      <p:sp>
        <p:nvSpPr>
          <p:cNvPr id="39" name="TextBox 38"/>
          <p:cNvSpPr txBox="1"/>
          <p:nvPr/>
        </p:nvSpPr>
        <p:spPr>
          <a:xfrm>
            <a:off x="207008" y="6441364"/>
            <a:ext cx="2099992" cy="369332"/>
          </a:xfrm>
          <a:prstGeom prst="rect">
            <a:avLst/>
          </a:prstGeom>
          <a:noFill/>
        </p:spPr>
        <p:txBody>
          <a:bodyPr wrap="square" rtlCol="0">
            <a:spAutoFit/>
          </a:bodyPr>
          <a:lstStyle/>
          <a:p>
            <a:r>
              <a:rPr lang="en-US" sz="1400" i="1" dirty="0" smtClean="0">
                <a:latin typeface="Segoe UI Light" panose="020B0502040204020203" pitchFamily="34" charset="0"/>
              </a:rPr>
              <a:t>Note: Figure not to scale</a:t>
            </a:r>
            <a:r>
              <a:rPr lang="en-US" i="1" dirty="0" smtClean="0">
                <a:latin typeface="Segoe UI Light" panose="020B0502040204020203" pitchFamily="34" charset="0"/>
              </a:rPr>
              <a:t>.</a:t>
            </a:r>
            <a:endParaRPr lang="en-US" b="1" i="1" dirty="0">
              <a:latin typeface="Segoe UI Light" panose="020B0502040204020203" pitchFamily="34" charset="0"/>
              <a:ea typeface="Segoe UI" panose="020B0502040204020203" pitchFamily="34" charset="0"/>
              <a:cs typeface="Segoe UI" panose="020B0502040204020203" pitchFamily="34" charset="0"/>
            </a:endParaRPr>
          </a:p>
        </p:txBody>
      </p:sp>
      <p:pic>
        <p:nvPicPr>
          <p:cNvPr id="40" name="Picture 39"/>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903487" y="5170105"/>
            <a:ext cx="250166" cy="825978"/>
          </a:xfrm>
          <a:prstGeom prst="rect">
            <a:avLst/>
          </a:prstGeom>
        </p:spPr>
      </p:pic>
      <p:pic>
        <p:nvPicPr>
          <p:cNvPr id="41" name="Picture 4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447475" y="5160773"/>
            <a:ext cx="250166" cy="825978"/>
          </a:xfrm>
          <a:prstGeom prst="rect">
            <a:avLst/>
          </a:prstGeom>
        </p:spPr>
      </p:pic>
      <p:pic>
        <p:nvPicPr>
          <p:cNvPr id="42" name="Picture 4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1039667" y="5165439"/>
            <a:ext cx="250166" cy="825978"/>
          </a:xfrm>
          <a:prstGeom prst="rect">
            <a:avLst/>
          </a:prstGeom>
        </p:spPr>
      </p:pic>
      <p:pic>
        <p:nvPicPr>
          <p:cNvPr id="43" name="Picture 4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583655" y="5156107"/>
            <a:ext cx="250166" cy="825978"/>
          </a:xfrm>
          <a:prstGeom prst="rect">
            <a:avLst/>
          </a:prstGeom>
        </p:spPr>
      </p:pic>
      <p:pic>
        <p:nvPicPr>
          <p:cNvPr id="44" name="Picture 4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350711" y="5168628"/>
            <a:ext cx="250166" cy="825978"/>
          </a:xfrm>
          <a:prstGeom prst="rect">
            <a:avLst/>
          </a:prstGeom>
        </p:spPr>
      </p:pic>
      <p:pic>
        <p:nvPicPr>
          <p:cNvPr id="47" name="Picture 4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607410" y="2705300"/>
            <a:ext cx="250166" cy="825978"/>
          </a:xfrm>
          <a:prstGeom prst="rect">
            <a:avLst/>
          </a:prstGeom>
        </p:spPr>
      </p:pic>
      <p:pic>
        <p:nvPicPr>
          <p:cNvPr id="48" name="Picture 4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194480" y="2695968"/>
            <a:ext cx="250166" cy="825978"/>
          </a:xfrm>
          <a:prstGeom prst="rect">
            <a:avLst/>
          </a:prstGeom>
        </p:spPr>
      </p:pic>
      <p:pic>
        <p:nvPicPr>
          <p:cNvPr id="49" name="Picture 4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3815837" y="2705300"/>
            <a:ext cx="250166" cy="825978"/>
          </a:xfrm>
          <a:prstGeom prst="rect">
            <a:avLst/>
          </a:prstGeom>
        </p:spPr>
      </p:pic>
      <p:pic>
        <p:nvPicPr>
          <p:cNvPr id="50" name="Picture 4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634727" y="3507946"/>
            <a:ext cx="250166" cy="825978"/>
          </a:xfrm>
          <a:prstGeom prst="rect">
            <a:avLst/>
          </a:prstGeom>
        </p:spPr>
      </p:pic>
      <p:pic>
        <p:nvPicPr>
          <p:cNvPr id="51" name="Picture 5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221797" y="3498614"/>
            <a:ext cx="250166" cy="825978"/>
          </a:xfrm>
          <a:prstGeom prst="rect">
            <a:avLst/>
          </a:prstGeom>
        </p:spPr>
      </p:pic>
      <p:pic>
        <p:nvPicPr>
          <p:cNvPr id="52" name="Picture 5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3843154" y="3507946"/>
            <a:ext cx="250166" cy="825978"/>
          </a:xfrm>
          <a:prstGeom prst="rect">
            <a:avLst/>
          </a:prstGeom>
        </p:spPr>
      </p:pic>
      <p:pic>
        <p:nvPicPr>
          <p:cNvPr id="54" name="Picture 53"/>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7178389" y="2965921"/>
            <a:ext cx="250166" cy="825978"/>
          </a:xfrm>
          <a:prstGeom prst="rect">
            <a:avLst/>
          </a:prstGeom>
        </p:spPr>
      </p:pic>
      <p:pic>
        <p:nvPicPr>
          <p:cNvPr id="56" name="Picture 5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771854" y="2722512"/>
            <a:ext cx="250166" cy="825978"/>
          </a:xfrm>
          <a:prstGeom prst="rect">
            <a:avLst/>
          </a:prstGeom>
        </p:spPr>
      </p:pic>
      <p:pic>
        <p:nvPicPr>
          <p:cNvPr id="57" name="Picture 5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825693" y="3564041"/>
            <a:ext cx="250166" cy="825978"/>
          </a:xfrm>
          <a:prstGeom prst="rect">
            <a:avLst/>
          </a:prstGeom>
        </p:spPr>
      </p:pic>
      <p:pic>
        <p:nvPicPr>
          <p:cNvPr id="58" name="Picture 5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806936" y="4390019"/>
            <a:ext cx="250166" cy="825978"/>
          </a:xfrm>
          <a:prstGeom prst="rect">
            <a:avLst/>
          </a:prstGeom>
        </p:spPr>
      </p:pic>
      <p:pic>
        <p:nvPicPr>
          <p:cNvPr id="59" name="Picture 5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20705" r="58591"/>
          <a:stretch/>
        </p:blipFill>
        <p:spPr>
          <a:xfrm>
            <a:off x="2804628" y="5193536"/>
            <a:ext cx="250166" cy="825978"/>
          </a:xfrm>
          <a:prstGeom prst="rect">
            <a:avLst/>
          </a:prstGeom>
        </p:spPr>
      </p:pic>
      <p:pic>
        <p:nvPicPr>
          <p:cNvPr id="60" name="Picture 5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998531" y="2719399"/>
            <a:ext cx="250166" cy="825978"/>
          </a:xfrm>
          <a:prstGeom prst="rect">
            <a:avLst/>
          </a:prstGeom>
        </p:spPr>
      </p:pic>
      <p:cxnSp>
        <p:nvCxnSpPr>
          <p:cNvPr id="62" name="Straight Connector 61"/>
          <p:cNvCxnSpPr/>
          <p:nvPr/>
        </p:nvCxnSpPr>
        <p:spPr>
          <a:xfrm>
            <a:off x="767363" y="2588721"/>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sp>
        <p:nvSpPr>
          <p:cNvPr id="65" name="Title 1"/>
          <p:cNvSpPr txBox="1">
            <a:spLocks/>
          </p:cNvSpPr>
          <p:nvPr/>
        </p:nvSpPr>
        <p:spPr>
          <a:xfrm rot="20790254">
            <a:off x="34517" y="1740402"/>
            <a:ext cx="2312522" cy="485627"/>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000" b="1" dirty="0" smtClean="0">
                <a:solidFill>
                  <a:schemeClr val="tx2"/>
                </a:solidFill>
                <a:latin typeface="Segoe Condensed" panose="020B0606040200020203" pitchFamily="34" charset="0"/>
              </a:rPr>
              <a:t>Subject to MIPS</a:t>
            </a:r>
            <a:endParaRPr lang="en-US" sz="2000" b="1" dirty="0">
              <a:solidFill>
                <a:schemeClr val="tx2"/>
              </a:solidFill>
              <a:latin typeface="Segoe Condensed" panose="020B0606040200020203" pitchFamily="34" charset="0"/>
              <a:ea typeface="Segoe UI" panose="020B0502040204020203" pitchFamily="34" charset="0"/>
              <a:cs typeface="Segoe UI" panose="020B0502040204020203" pitchFamily="34" charset="0"/>
            </a:endParaRPr>
          </a:p>
        </p:txBody>
      </p:sp>
      <p:cxnSp>
        <p:nvCxnSpPr>
          <p:cNvPr id="46" name="Curved Connector 45"/>
          <p:cNvCxnSpPr>
            <a:stCxn id="53" idx="1"/>
          </p:cNvCxnSpPr>
          <p:nvPr/>
        </p:nvCxnSpPr>
        <p:spPr>
          <a:xfrm rot="10800000" flipV="1">
            <a:off x="4998536" y="5294385"/>
            <a:ext cx="1272141" cy="334559"/>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270676" y="4509556"/>
            <a:ext cx="2105954" cy="1569660"/>
          </a:xfrm>
          <a:prstGeom prst="rect">
            <a:avLst/>
          </a:prstGeom>
          <a:noFill/>
        </p:spPr>
        <p:txBody>
          <a:bodyPr wrap="square" rtlCol="0">
            <a:spAutoFit/>
          </a:bodyPr>
          <a:lstStyle/>
          <a:p>
            <a:pPr algn="ctr"/>
            <a:r>
              <a:rPr lang="en-US" sz="1600" spc="-110" dirty="0" smtClean="0">
                <a:latin typeface="MV Boli" panose="02000500030200090000" pitchFamily="2" charset="0"/>
                <a:cs typeface="MV Boli" panose="02000500030200090000" pitchFamily="2" charset="0"/>
              </a:rPr>
              <a:t>Some people may be in advanced APMs but not have enough payments or patients through the advanced APM to be a QP</a:t>
            </a:r>
            <a:r>
              <a:rPr lang="en-US" sz="1600" spc="-110" dirty="0" smtClean="0">
                <a:latin typeface="Segoe UI" panose="020B0502040204020203" pitchFamily="34" charset="0"/>
                <a:ea typeface="Segoe UI" panose="020B0502040204020203" pitchFamily="34" charset="0"/>
                <a:cs typeface="Segoe UI" panose="020B0502040204020203" pitchFamily="34" charset="0"/>
              </a:rPr>
              <a:t>.</a:t>
            </a:r>
            <a:r>
              <a:rPr lang="en-US" sz="1600" spc="-110" dirty="0" smtClean="0">
                <a:latin typeface="MV Boli" panose="02000500030200090000" pitchFamily="2" charset="0"/>
                <a:cs typeface="MV Boli" panose="02000500030200090000" pitchFamily="2" charset="0"/>
              </a:rPr>
              <a:t> </a:t>
            </a:r>
            <a:endParaRPr lang="en-US" sz="1600" spc="-110" dirty="0">
              <a:latin typeface="Segoe UI" panose="020B0502040204020203" pitchFamily="34" charset="0"/>
              <a:ea typeface="Segoe UI" panose="020B0502040204020203" pitchFamily="34" charset="0"/>
              <a:cs typeface="Segoe UI" panose="020B0502040204020203" pitchFamily="34" charset="0"/>
            </a:endParaRPr>
          </a:p>
        </p:txBody>
      </p:sp>
      <p:grpSp>
        <p:nvGrpSpPr>
          <p:cNvPr id="6" name="Group 5"/>
          <p:cNvGrpSpPr/>
          <p:nvPr/>
        </p:nvGrpSpPr>
        <p:grpSpPr>
          <a:xfrm>
            <a:off x="4426822" y="5215958"/>
            <a:ext cx="252446" cy="825978"/>
            <a:chOff x="4426822" y="4881397"/>
            <a:chExt cx="252446" cy="825978"/>
          </a:xfrm>
        </p:grpSpPr>
        <p:pic>
          <p:nvPicPr>
            <p:cNvPr id="61" name="Picture 6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429102" y="4881397"/>
              <a:ext cx="250166" cy="825978"/>
            </a:xfrm>
            <a:prstGeom prst="rect">
              <a:avLst/>
            </a:prstGeom>
          </p:spPr>
        </p:pic>
        <p:pic>
          <p:nvPicPr>
            <p:cNvPr id="55" name="Picture 5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t="40509" r="58591"/>
            <a:stretch/>
          </p:blipFill>
          <p:spPr>
            <a:xfrm>
              <a:off x="4426822" y="5215997"/>
              <a:ext cx="250166" cy="491378"/>
            </a:xfrm>
            <a:prstGeom prst="rect">
              <a:avLst/>
            </a:prstGeom>
          </p:spPr>
        </p:pic>
      </p:grpSp>
      <p:pic>
        <p:nvPicPr>
          <p:cNvPr id="64" name="Picture 6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998531" y="3498614"/>
            <a:ext cx="250166" cy="825978"/>
          </a:xfrm>
          <a:prstGeom prst="rect">
            <a:avLst/>
          </a:prstGeom>
        </p:spPr>
      </p:pic>
      <p:sp>
        <p:nvSpPr>
          <p:cNvPr id="66" name="Title 1"/>
          <p:cNvSpPr txBox="1">
            <a:spLocks/>
          </p:cNvSpPr>
          <p:nvPr/>
        </p:nvSpPr>
        <p:spPr>
          <a:xfrm>
            <a:off x="3171966" y="4423201"/>
            <a:ext cx="2770748"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 advanced APM, but not a QP</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7" name="Straight Connector 66"/>
          <p:cNvCxnSpPr/>
          <p:nvPr/>
        </p:nvCxnSpPr>
        <p:spPr>
          <a:xfrm>
            <a:off x="3504285" y="5135953"/>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7592710" y="2959448"/>
            <a:ext cx="250166" cy="825978"/>
          </a:xfrm>
          <a:prstGeom prst="rect">
            <a:avLst/>
          </a:prstGeom>
        </p:spPr>
      </p:pic>
      <p:pic>
        <p:nvPicPr>
          <p:cNvPr id="69" name="Picture 68"/>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6781800" y="2959089"/>
            <a:ext cx="250166" cy="825978"/>
          </a:xfrm>
          <a:prstGeom prst="rect">
            <a:avLst/>
          </a:prstGeom>
        </p:spPr>
      </p:pic>
    </p:spTree>
    <p:extLst>
      <p:ext uri="{BB962C8B-B14F-4D97-AF65-F5344CB8AC3E}">
        <p14:creationId xmlns:p14="http://schemas.microsoft.com/office/powerpoint/2010/main" val="2177123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676" y="1606480"/>
            <a:ext cx="7772400" cy="677724"/>
          </a:xfrm>
        </p:spPr>
        <p:txBody>
          <a:bodyPr>
            <a:normAutofit fontScale="92500"/>
          </a:bodyPr>
          <a:lstStyle/>
          <a:p>
            <a:pPr marL="0" indent="0">
              <a:buNone/>
            </a:pPr>
            <a:r>
              <a:rPr lang="en-US" sz="2800" b="1" dirty="0" smtClean="0">
                <a:latin typeface="Segoe UI" panose="020B0502040204020203" pitchFamily="34" charset="0"/>
                <a:cs typeface="Segoe UI" panose="020B0502040204020203" pitchFamily="34" charset="0"/>
              </a:rPr>
              <a:t>Eligible Clinicians can participate in MIPS as an:</a:t>
            </a:r>
          </a:p>
          <a:p>
            <a:pPr marL="0" indent="0">
              <a:buNone/>
            </a:pPr>
            <a:endParaRPr lang="en-US" sz="2800" b="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A04C7166-D886-4299-8B4B-65E2924AA65C}" type="slidenum">
              <a:rPr lang="en-US" smtClean="0"/>
              <a:t>35</a:t>
            </a:fld>
            <a:endParaRPr lang="en-US" dirty="0"/>
          </a:p>
        </p:txBody>
      </p:sp>
      <p:sp>
        <p:nvSpPr>
          <p:cNvPr id="6" name="TextBox 5"/>
          <p:cNvSpPr txBox="1"/>
          <p:nvPr/>
        </p:nvSpPr>
        <p:spPr>
          <a:xfrm>
            <a:off x="4124876" y="2837935"/>
            <a:ext cx="503664" cy="369332"/>
          </a:xfrm>
          <a:prstGeom prst="rect">
            <a:avLst/>
          </a:prstGeom>
          <a:noFill/>
        </p:spPr>
        <p:txBody>
          <a:bodyPr wrap="none" rtlCol="0">
            <a:spAutoFit/>
          </a:bodyPr>
          <a:lstStyle/>
          <a:p>
            <a:r>
              <a:rPr lang="en-US" b="1" dirty="0" smtClean="0">
                <a:latin typeface="Segoe UI" panose="020B0502040204020203" pitchFamily="34" charset="0"/>
                <a:cs typeface="Segoe UI" panose="020B0502040204020203" pitchFamily="34" charset="0"/>
              </a:rPr>
              <a:t>Or</a:t>
            </a:r>
            <a:r>
              <a:rPr lang="en-US" dirty="0" smtClean="0"/>
              <a:t> </a:t>
            </a:r>
            <a:endParaRPr lang="en-US" dirty="0"/>
          </a:p>
        </p:txBody>
      </p:sp>
      <p:sp>
        <p:nvSpPr>
          <p:cNvPr id="12" name="TextBox 11"/>
          <p:cNvSpPr txBox="1"/>
          <p:nvPr/>
        </p:nvSpPr>
        <p:spPr>
          <a:xfrm>
            <a:off x="433844" y="6246524"/>
            <a:ext cx="7852063" cy="584775"/>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Note: “Virtual </a:t>
            </a:r>
            <a:r>
              <a:rPr lang="en-US" sz="1600" dirty="0">
                <a:latin typeface="Segoe UI" panose="020B0502040204020203" pitchFamily="34" charset="0"/>
                <a:cs typeface="Segoe UI" panose="020B0502040204020203" pitchFamily="34" charset="0"/>
              </a:rPr>
              <a:t>groups” will not be implemented in Year 1 of MIPS. </a:t>
            </a:r>
          </a:p>
          <a:p>
            <a:pPr algn="ctr"/>
            <a:endParaRPr lang="en-US" sz="1600" dirty="0">
              <a:latin typeface="Segoe UI" panose="020B0502040204020203" pitchFamily="34" charset="0"/>
              <a:cs typeface="Segoe UI" panose="020B0502040204020203" pitchFamily="34" charset="0"/>
            </a:endParaRPr>
          </a:p>
        </p:txBody>
      </p:sp>
      <p:sp>
        <p:nvSpPr>
          <p:cNvPr id="14" name="Title 1"/>
          <p:cNvSpPr txBox="1">
            <a:spLocks/>
          </p:cNvSpPr>
          <p:nvPr/>
        </p:nvSpPr>
        <p:spPr>
          <a:xfrm>
            <a:off x="708676" y="176958"/>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Eligible Clinicians</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2030738" y="2284204"/>
            <a:ext cx="276947" cy="914400"/>
          </a:xfrm>
          <a:prstGeom prst="rect">
            <a:avLst/>
          </a:prstGeom>
        </p:spPr>
      </p:pic>
      <p:sp>
        <p:nvSpPr>
          <p:cNvPr id="17" name="Rectangle 16"/>
          <p:cNvSpPr/>
          <p:nvPr/>
        </p:nvSpPr>
        <p:spPr>
          <a:xfrm>
            <a:off x="756987" y="3432509"/>
            <a:ext cx="2644124" cy="8196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algn="ctr"/>
            <a:r>
              <a:rPr lang="en-US"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Individual</a:t>
            </a: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a:xfrm>
            <a:off x="4953000" y="4572000"/>
            <a:ext cx="3528076" cy="15722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algn="ct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A group, as defined by taxpayer identification number (TIN), would be assessed as a group practice across all four MIPS performance categories.</a:t>
            </a:r>
          </a:p>
        </p:txBody>
      </p:sp>
      <p:sp>
        <p:nvSpPr>
          <p:cNvPr id="19" name="Rectangle 18"/>
          <p:cNvSpPr/>
          <p:nvPr/>
        </p:nvSpPr>
        <p:spPr>
          <a:xfrm>
            <a:off x="5394976" y="3432509"/>
            <a:ext cx="2644124" cy="8196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algn="ctr"/>
            <a:r>
              <a:rPr lang="en-US"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Group</a:t>
            </a: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511385" y="2398809"/>
            <a:ext cx="276947" cy="914400"/>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7114817" y="2412047"/>
            <a:ext cx="276947" cy="914400"/>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816185" y="2530810"/>
            <a:ext cx="276947" cy="914400"/>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206585" y="2476108"/>
            <a:ext cx="276947" cy="914400"/>
          </a:xfrm>
          <a:prstGeom prst="rect">
            <a:avLst/>
          </a:prstGeom>
        </p:spPr>
      </p:pic>
    </p:spTree>
    <p:extLst>
      <p:ext uri="{BB962C8B-B14F-4D97-AF65-F5344CB8AC3E}">
        <p14:creationId xmlns:p14="http://schemas.microsoft.com/office/powerpoint/2010/main" val="3645503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36</a:t>
            </a:fld>
            <a:endParaRPr lang="en-US"/>
          </a:p>
        </p:txBody>
      </p:sp>
      <p:sp>
        <p:nvSpPr>
          <p:cNvPr id="5" name="Title 1"/>
          <p:cNvSpPr txBox="1">
            <a:spLocks/>
          </p:cNvSpPr>
          <p:nvPr/>
        </p:nvSpPr>
        <p:spPr>
          <a:xfrm>
            <a:off x="0" y="2438400"/>
            <a:ext cx="9144000" cy="1524000"/>
          </a:xfrm>
          <a:prstGeom prst="rect">
            <a:avLst/>
          </a:prstGeom>
          <a:solidFill>
            <a:srgbClr val="92D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Segoe UI" panose="020B0502040204020203" pitchFamily="34" charset="0"/>
                <a:cs typeface="Segoe UI" panose="020B0502040204020203" pitchFamily="34" charset="0"/>
              </a:rPr>
              <a:t>Proposed Rule</a:t>
            </a:r>
          </a:p>
          <a:p>
            <a:r>
              <a:rPr lang="en-US" sz="3600" dirty="0" smtClean="0">
                <a:latin typeface="Segoe UI" panose="020B0502040204020203" pitchFamily="34" charset="0"/>
                <a:cs typeface="Segoe UI" panose="020B0502040204020203" pitchFamily="34" charset="0"/>
              </a:rPr>
              <a:t>MIPS: Performance Categories &amp; Scoring</a:t>
            </a:r>
            <a:endParaRPr lang="en-US"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13056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12" y="1981200"/>
            <a:ext cx="7725613" cy="646331"/>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A single MIPS composite performance </a:t>
            </a:r>
            <a:r>
              <a:rPr lang="en-US" b="1" dirty="0" smtClean="0">
                <a:latin typeface="Segoe UI" panose="020B0502040204020203" pitchFamily="34" charset="0"/>
                <a:ea typeface="Segoe UI" panose="020B0502040204020203" pitchFamily="34" charset="0"/>
                <a:cs typeface="Segoe UI" panose="020B0502040204020203" pitchFamily="34" charset="0"/>
              </a:rPr>
              <a:t>score</a:t>
            </a:r>
            <a:r>
              <a:rPr lang="en-US" dirty="0" smtClean="0">
                <a:latin typeface="Segoe UI Light" panose="020B0502040204020203" pitchFamily="34" charset="0"/>
                <a:ea typeface="Segoe UI" panose="020B0502040204020203" pitchFamily="34" charset="0"/>
                <a:cs typeface="Segoe UI" panose="020B0502040204020203" pitchFamily="34" charset="0"/>
              </a:rPr>
              <a:t> will factor in performance in </a:t>
            </a:r>
            <a:r>
              <a:rPr lang="en-US" b="1" dirty="0" smtClean="0">
                <a:latin typeface="Segoe UI" panose="020B0502040204020203" pitchFamily="34" charset="0"/>
                <a:ea typeface="Segoe UI" panose="020B0502040204020203" pitchFamily="34" charset="0"/>
                <a:cs typeface="Segoe UI" panose="020B0502040204020203" pitchFamily="34" charset="0"/>
              </a:rPr>
              <a:t>4 weighted performance categories on a 0-100 point scale</a:t>
            </a:r>
            <a:r>
              <a:rPr lang="en-US" dirty="0" smtClean="0">
                <a:latin typeface="Segoe UI Light" panose="020B0502040204020203" pitchFamily="34" charset="0"/>
                <a:ea typeface="Segoe UI" panose="020B0502040204020203" pitchFamily="34" charset="0"/>
                <a:cs typeface="Segoe UI" panose="020B0502040204020203" pitchFamily="34" charset="0"/>
              </a:rPr>
              <a:t>:</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516964" y="406645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1626655" y="4110267"/>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4308842" y="2648816"/>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8" name="5-Point Star 7"/>
          <p:cNvSpPr/>
          <p:nvPr/>
        </p:nvSpPr>
        <p:spPr>
          <a:xfrm>
            <a:off x="721065" y="2807966"/>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02848" y="3050400"/>
            <a:ext cx="857956" cy="606049"/>
            <a:chOff x="3352800" y="3370576"/>
            <a:chExt cx="1179781" cy="768304"/>
          </a:xfrm>
        </p:grpSpPr>
        <p:sp>
          <p:nvSpPr>
            <p:cNvPr id="9" name="Rectangle 8"/>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3061946" y="2619662"/>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30" name="TextBox 29"/>
          <p:cNvSpPr txBox="1"/>
          <p:nvPr/>
        </p:nvSpPr>
        <p:spPr>
          <a:xfrm>
            <a:off x="3294954" y="2863287"/>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32" name="Title 1"/>
          <p:cNvSpPr txBox="1">
            <a:spLocks/>
          </p:cNvSpPr>
          <p:nvPr/>
        </p:nvSpPr>
        <p:spPr>
          <a:xfrm>
            <a:off x="2740500" y="4110267"/>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itle 1"/>
          <p:cNvSpPr txBox="1">
            <a:spLocks/>
          </p:cNvSpPr>
          <p:nvPr/>
        </p:nvSpPr>
        <p:spPr>
          <a:xfrm>
            <a:off x="4060426" y="4110267"/>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ight Arrow 33"/>
          <p:cNvSpPr/>
          <p:nvPr/>
        </p:nvSpPr>
        <p:spPr>
          <a:xfrm>
            <a:off x="5641594" y="3447285"/>
            <a:ext cx="683814" cy="384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D859515-6042-4DBC-99E0-9F999718C03D}" type="slidenum">
              <a:rPr lang="en-US" smtClean="0"/>
              <a:t>37</a:t>
            </a:fld>
            <a:endParaRPr lang="en-US"/>
          </a:p>
        </p:txBody>
      </p:sp>
      <p:sp>
        <p:nvSpPr>
          <p:cNvPr id="26" name="Title 1"/>
          <p:cNvSpPr txBox="1">
            <a:spLocks/>
          </p:cNvSpPr>
          <p:nvPr/>
        </p:nvSpPr>
        <p:spPr>
          <a:xfrm>
            <a:off x="6549178" y="2648837"/>
            <a:ext cx="2017981" cy="1981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640192" y="1524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Performance Categories</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Tree>
    <p:extLst>
      <p:ext uri="{BB962C8B-B14F-4D97-AF65-F5344CB8AC3E}">
        <p14:creationId xmlns:p14="http://schemas.microsoft.com/office/powerpoint/2010/main" val="1435343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38</a:t>
            </a:fld>
            <a:endParaRPr lang="en-US" dirty="0"/>
          </a:p>
        </p:txBody>
      </p:sp>
      <p:graphicFrame>
        <p:nvGraphicFramePr>
          <p:cNvPr id="7" name="Chart 6"/>
          <p:cNvGraphicFramePr/>
          <p:nvPr>
            <p:extLst>
              <p:ext uri="{D42A27DB-BD31-4B8C-83A1-F6EECF244321}">
                <p14:modId xmlns:p14="http://schemas.microsoft.com/office/powerpoint/2010/main" val="1165450039"/>
              </p:ext>
            </p:extLst>
          </p:nvPr>
        </p:nvGraphicFramePr>
        <p:xfrm>
          <a:off x="762000" y="1676400"/>
          <a:ext cx="7772400" cy="467995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762000" y="3048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Year </a:t>
            </a:r>
            <a:r>
              <a:rPr lang="en-US" sz="2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1</a:t>
            </a:r>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Performance Category Weights for MIPS </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Tree>
    <p:extLst>
      <p:ext uri="{BB962C8B-B14F-4D97-AF65-F5344CB8AC3E}">
        <p14:creationId xmlns:p14="http://schemas.microsoft.com/office/powerpoint/2010/main" val="2424296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12" y="1981200"/>
            <a:ext cx="7725613" cy="646331"/>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The MIPS composite performance </a:t>
            </a:r>
            <a:r>
              <a:rPr lang="en-US" b="1" dirty="0" smtClean="0">
                <a:latin typeface="Segoe UI" panose="020B0502040204020203" pitchFamily="34" charset="0"/>
                <a:ea typeface="Segoe UI" panose="020B0502040204020203" pitchFamily="34" charset="0"/>
                <a:cs typeface="Segoe UI" panose="020B0502040204020203" pitchFamily="34" charset="0"/>
              </a:rPr>
              <a:t>score</a:t>
            </a:r>
            <a:r>
              <a:rPr lang="en-US" dirty="0" smtClean="0">
                <a:latin typeface="Segoe UI Light" panose="020B0502040204020203" pitchFamily="34" charset="0"/>
                <a:ea typeface="Segoe UI" panose="020B0502040204020203" pitchFamily="34" charset="0"/>
                <a:cs typeface="Segoe UI" panose="020B0502040204020203" pitchFamily="34" charset="0"/>
              </a:rPr>
              <a:t> will factor in performance in </a:t>
            </a:r>
            <a:r>
              <a:rPr lang="en-US" b="1" dirty="0" smtClean="0">
                <a:latin typeface="Segoe UI" panose="020B0502040204020203" pitchFamily="34" charset="0"/>
                <a:ea typeface="Segoe UI" panose="020B0502040204020203" pitchFamily="34" charset="0"/>
                <a:cs typeface="Segoe UI" panose="020B0502040204020203" pitchFamily="34" charset="0"/>
              </a:rPr>
              <a:t>4 weighted </a:t>
            </a:r>
            <a:r>
              <a:rPr lang="en-US" b="1" dirty="0">
                <a:latin typeface="Segoe UI" panose="020B0502040204020203" pitchFamily="34" charset="0"/>
                <a:ea typeface="Segoe UI" panose="020B0502040204020203" pitchFamily="34" charset="0"/>
                <a:cs typeface="Segoe UI" panose="020B0502040204020203" pitchFamily="34" charset="0"/>
              </a:rPr>
              <a:t>performance categories on a 0-100 point scale </a:t>
            </a:r>
            <a:r>
              <a:rPr lang="en-US" dirty="0" smtClean="0">
                <a:latin typeface="Segoe UI Light" panose="020B0502040204020203" pitchFamily="34" charset="0"/>
                <a:ea typeface="Segoe UI" panose="020B0502040204020203" pitchFamily="34" charset="0"/>
                <a:cs typeface="Segoe UI" panose="020B0502040204020203" pitchFamily="34" charset="0"/>
              </a:rPr>
              <a:t>:</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516964" y="406645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1626655" y="4110267"/>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4308842" y="2648816"/>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8" name="5-Point Star 7"/>
          <p:cNvSpPr/>
          <p:nvPr/>
        </p:nvSpPr>
        <p:spPr>
          <a:xfrm>
            <a:off x="721065" y="2807966"/>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02848" y="3050400"/>
            <a:ext cx="857956" cy="606049"/>
            <a:chOff x="3352800" y="3370576"/>
            <a:chExt cx="1179781" cy="768304"/>
          </a:xfrm>
        </p:grpSpPr>
        <p:sp>
          <p:nvSpPr>
            <p:cNvPr id="9" name="Rectangle 8"/>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3061946" y="2619662"/>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30" name="TextBox 29"/>
          <p:cNvSpPr txBox="1"/>
          <p:nvPr/>
        </p:nvSpPr>
        <p:spPr>
          <a:xfrm>
            <a:off x="3264463" y="2855658"/>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32" name="Title 1"/>
          <p:cNvSpPr txBox="1">
            <a:spLocks/>
          </p:cNvSpPr>
          <p:nvPr/>
        </p:nvSpPr>
        <p:spPr>
          <a:xfrm>
            <a:off x="2740500" y="4110267"/>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itle 1"/>
          <p:cNvSpPr txBox="1">
            <a:spLocks/>
          </p:cNvSpPr>
          <p:nvPr/>
        </p:nvSpPr>
        <p:spPr>
          <a:xfrm>
            <a:off x="4060426" y="4110267"/>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ight Arrow 33"/>
          <p:cNvSpPr/>
          <p:nvPr/>
        </p:nvSpPr>
        <p:spPr>
          <a:xfrm>
            <a:off x="5641594" y="3447285"/>
            <a:ext cx="683814" cy="384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will determine my MIPS score?</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1" name="Rectangle 20"/>
          <p:cNvSpPr/>
          <p:nvPr/>
        </p:nvSpPr>
        <p:spPr>
          <a:xfrm>
            <a:off x="2002848" y="2721004"/>
            <a:ext cx="3781114" cy="2438400"/>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urved Connector 21"/>
          <p:cNvCxnSpPr/>
          <p:nvPr/>
        </p:nvCxnSpPr>
        <p:spPr>
          <a:xfrm rot="16200000" flipH="1">
            <a:off x="1254580" y="4613270"/>
            <a:ext cx="883567" cy="861512"/>
          </a:xfrm>
          <a:prstGeom prst="curvedConnector2">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43914" y="5334000"/>
            <a:ext cx="2592940" cy="61555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*Proposed quality measures are available in the NPRM</a:t>
            </a:r>
            <a:endParaRPr lang="en-US" sz="1700" b="1" spc="-11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5181600" y="5333112"/>
            <a:ext cx="3027442" cy="87716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*clinicians will be </a:t>
            </a:r>
            <a:r>
              <a:rPr lang="en-US" sz="1700" b="1" spc="-110" dirty="0" smtClean="0">
                <a:latin typeface="Segoe UI" panose="020B0502040204020203" pitchFamily="34" charset="0"/>
                <a:ea typeface="Segoe UI" panose="020B0502040204020203" pitchFamily="34" charset="0"/>
                <a:cs typeface="Segoe UI" panose="020B0502040204020203" pitchFamily="34" charset="0"/>
              </a:rPr>
              <a:t>able to choose</a:t>
            </a:r>
            <a:r>
              <a:rPr lang="en-US" sz="1700" spc="-110" dirty="0" smtClean="0">
                <a:latin typeface="Segoe UI" panose="020B0502040204020203" pitchFamily="34" charset="0"/>
                <a:ea typeface="Segoe UI" panose="020B0502040204020203" pitchFamily="34" charset="0"/>
                <a:cs typeface="Segoe UI" panose="020B0502040204020203" pitchFamily="34" charset="0"/>
              </a:rPr>
              <a:t> </a:t>
            </a:r>
            <a:r>
              <a:rPr lang="en-US" sz="1700" spc="-110" dirty="0" smtClean="0">
                <a:latin typeface="MV Boli" panose="02000500030200090000" pitchFamily="2" charset="0"/>
                <a:cs typeface="MV Boli" panose="02000500030200090000" pitchFamily="2" charset="0"/>
              </a:rPr>
              <a:t>the measures on which they’ll be evaluated</a:t>
            </a:r>
            <a:endParaRPr lang="en-US" sz="1700" spc="-110" dirty="0">
              <a:latin typeface="MV Boli" panose="02000500030200090000" pitchFamily="2" charset="0"/>
              <a:cs typeface="MV Boli" panose="02000500030200090000" pitchFamily="2"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39</a:t>
            </a:fld>
            <a:endParaRPr lang="en-US"/>
          </a:p>
        </p:txBody>
      </p:sp>
      <p:sp>
        <p:nvSpPr>
          <p:cNvPr id="26" name="Title 1"/>
          <p:cNvSpPr txBox="1">
            <a:spLocks/>
          </p:cNvSpPr>
          <p:nvPr/>
        </p:nvSpPr>
        <p:spPr>
          <a:xfrm>
            <a:off x="6549178" y="2648837"/>
            <a:ext cx="2017981" cy="1981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80584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When and where do I submit comments?</a:t>
            </a:r>
            <a:endParaRPr lang="en-US" sz="22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13" name="TextBox 12"/>
          <p:cNvSpPr txBox="1"/>
          <p:nvPr/>
        </p:nvSpPr>
        <p:spPr>
          <a:xfrm>
            <a:off x="685800" y="1981200"/>
            <a:ext cx="7841088"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The proposed rule includes proposed changes not reviewed in this presentation. We will not consider feedback during the call as formal comments on the rule.  See the proposed rule for information on submitting these comments by the close of the 60-day comment period on June 27, 2016</a:t>
            </a:r>
            <a:r>
              <a:rPr lang="en-US" dirty="0" smtClean="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When commenting refer to file code CMS-5517-P.</a:t>
            </a:r>
          </a:p>
          <a:p>
            <a:endParaRPr lang="en-US"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Instructions </a:t>
            </a:r>
            <a:r>
              <a:rPr lang="en-US" dirty="0">
                <a:latin typeface="Segoe UI" panose="020B0502040204020203" pitchFamily="34" charset="0"/>
                <a:cs typeface="Segoe UI" panose="020B0502040204020203" pitchFamily="34" charset="0"/>
              </a:rPr>
              <a:t>for submitting comments can be found in the proposed rule; FAX transmissions will not be accepted. You must officially submit your comments in one of the following ways: electronically through </a:t>
            </a:r>
            <a:endParaRPr lang="en-US" dirty="0" smtClean="0">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Regulations.gov </a:t>
            </a:r>
            <a:endParaRPr lang="en-US" dirty="0">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by regular mail</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by express or overnight mail</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by hand or courier</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For additional information, please go to: </a:t>
            </a:r>
            <a:r>
              <a:rPr lang="en-US" u="sng" dirty="0">
                <a:latin typeface="Segoe UI" panose="020B0502040204020203" pitchFamily="34" charset="0"/>
                <a:cs typeface="Segoe UI" panose="020B0502040204020203" pitchFamily="34" charset="0"/>
                <a:hlinkClick r:id="rId3"/>
              </a:rPr>
              <a:t>http://</a:t>
            </a:r>
            <a:r>
              <a:rPr lang="en-US" u="sng" dirty="0" smtClean="0">
                <a:latin typeface="Segoe UI" panose="020B0502040204020203" pitchFamily="34" charset="0"/>
                <a:cs typeface="Segoe UI" panose="020B0502040204020203" pitchFamily="34" charset="0"/>
                <a:hlinkClick r:id="rId3"/>
              </a:rPr>
              <a:t>go.cms.gov/QualityPaymentProgram</a:t>
            </a:r>
            <a:endParaRPr 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AD859515-6042-4DBC-99E0-9F999718C03D}" type="slidenum">
              <a:rPr lang="en-US" smtClean="0"/>
              <a:t>4</a:t>
            </a:fld>
            <a:endParaRPr lang="en-US" dirty="0"/>
          </a:p>
        </p:txBody>
      </p:sp>
    </p:spTree>
    <p:extLst>
      <p:ext uri="{BB962C8B-B14F-4D97-AF65-F5344CB8AC3E}">
        <p14:creationId xmlns:p14="http://schemas.microsoft.com/office/powerpoint/2010/main" val="3699468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40</a:t>
            </a:fld>
            <a:endParaRPr lang="en-US" dirty="0"/>
          </a:p>
        </p:txBody>
      </p:sp>
      <p:sp>
        <p:nvSpPr>
          <p:cNvPr id="5" name="Title 1"/>
          <p:cNvSpPr txBox="1">
            <a:spLocks/>
          </p:cNvSpPr>
          <p:nvPr/>
        </p:nvSpPr>
        <p:spPr>
          <a:xfrm>
            <a:off x="533400" y="1524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Quality Performance Category</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685800" y="1981200"/>
            <a:ext cx="7772400" cy="41910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Summary</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Selection of 6 measures</a:t>
            </a:r>
          </a:p>
          <a:p>
            <a:pPr marL="515938" indent="-396875" algn="l">
              <a:spcAft>
                <a:spcPts val="600"/>
              </a:spcAft>
              <a:buFont typeface="Wingdings" panose="05000000000000000000" pitchFamily="2" charset="2"/>
              <a:buChar char="ü"/>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1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cross-cutting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measure and 1 outcome measure,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or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another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high priority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measure if outcome is unavailable</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Select from individual measures or a specialty measure set</a:t>
            </a:r>
          </a:p>
          <a:p>
            <a:pPr marL="515938" indent="-396875" algn="l">
              <a:spcAft>
                <a:spcPts val="600"/>
              </a:spcAft>
              <a:buFont typeface="Wingdings" panose="05000000000000000000" pitchFamily="2" charset="2"/>
              <a:buChar char="ü"/>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Population measures automatically calculated</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Key Changes from Current Program (PQRS):</a:t>
            </a:r>
          </a:p>
          <a:p>
            <a:pPr marL="10350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Reduced from 9 measures to 6 measures with no domain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requirement</a:t>
            </a:r>
          </a:p>
          <a:p>
            <a:pPr marL="1035050" indent="-285750" algn="l">
              <a:spcAft>
                <a:spcPts val="600"/>
              </a:spcAft>
              <a:buFont typeface="Arial" panose="020B0604020202020204" pitchFamily="34" charset="0"/>
              <a:buChar char="•"/>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Emphasis on outcome measurement</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1035050" indent="-285750" algn="l">
              <a:spcAft>
                <a:spcPts val="600"/>
              </a:spcAft>
              <a:buFont typeface="Arial" panose="020B0604020202020204" pitchFamily="34" charset="0"/>
              <a:buChar char="•"/>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Year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1 Weight: 50%</a:t>
            </a:r>
          </a:p>
        </p:txBody>
      </p:sp>
    </p:spTree>
    <p:extLst>
      <p:ext uri="{BB962C8B-B14F-4D97-AF65-F5344CB8AC3E}">
        <p14:creationId xmlns:p14="http://schemas.microsoft.com/office/powerpoint/2010/main" val="2563090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12" y="1981200"/>
            <a:ext cx="7725613" cy="646331"/>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The MIPS composite performance </a:t>
            </a:r>
            <a:r>
              <a:rPr lang="en-US" b="1" dirty="0" smtClean="0">
                <a:latin typeface="Segoe UI" panose="020B0502040204020203" pitchFamily="34" charset="0"/>
                <a:ea typeface="Segoe UI" panose="020B0502040204020203" pitchFamily="34" charset="0"/>
                <a:cs typeface="Segoe UI" panose="020B0502040204020203" pitchFamily="34" charset="0"/>
              </a:rPr>
              <a:t>score</a:t>
            </a:r>
            <a:r>
              <a:rPr lang="en-US" dirty="0" smtClean="0">
                <a:latin typeface="Segoe UI Light" panose="020B0502040204020203" pitchFamily="34" charset="0"/>
                <a:ea typeface="Segoe UI" panose="020B0502040204020203" pitchFamily="34" charset="0"/>
                <a:cs typeface="Segoe UI" panose="020B0502040204020203" pitchFamily="34" charset="0"/>
              </a:rPr>
              <a:t> will factor in performance in </a:t>
            </a:r>
            <a:r>
              <a:rPr lang="en-US" b="1" dirty="0" smtClean="0">
                <a:latin typeface="Segoe UI" panose="020B0502040204020203" pitchFamily="34" charset="0"/>
                <a:ea typeface="Segoe UI" panose="020B0502040204020203" pitchFamily="34" charset="0"/>
                <a:cs typeface="Segoe UI" panose="020B0502040204020203" pitchFamily="34" charset="0"/>
              </a:rPr>
              <a:t>4 weighted </a:t>
            </a:r>
            <a:r>
              <a:rPr lang="en-US" b="1" dirty="0">
                <a:latin typeface="Segoe UI" panose="020B0502040204020203" pitchFamily="34" charset="0"/>
                <a:ea typeface="Segoe UI" panose="020B0502040204020203" pitchFamily="34" charset="0"/>
                <a:cs typeface="Segoe UI" panose="020B0502040204020203" pitchFamily="34" charset="0"/>
              </a:rPr>
              <a:t>performance categories on a 0-100 point scale </a:t>
            </a:r>
            <a:r>
              <a:rPr lang="en-US" dirty="0" smtClean="0">
                <a:latin typeface="Segoe UI Light" panose="020B0502040204020203" pitchFamily="34" charset="0"/>
                <a:ea typeface="Segoe UI" panose="020B0502040204020203" pitchFamily="34" charset="0"/>
                <a:cs typeface="Segoe UI" panose="020B0502040204020203" pitchFamily="34" charset="0"/>
              </a:rPr>
              <a:t>:</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516964" y="406645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1626655" y="4110267"/>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4308842" y="2648816"/>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8" name="5-Point Star 7"/>
          <p:cNvSpPr/>
          <p:nvPr/>
        </p:nvSpPr>
        <p:spPr>
          <a:xfrm>
            <a:off x="721065" y="2807966"/>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02848" y="3050400"/>
            <a:ext cx="857956" cy="606049"/>
            <a:chOff x="3352800" y="3370576"/>
            <a:chExt cx="1179781" cy="768304"/>
          </a:xfrm>
        </p:grpSpPr>
        <p:sp>
          <p:nvSpPr>
            <p:cNvPr id="9" name="Rectangle 8"/>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3061946" y="2619662"/>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30" name="TextBox 29"/>
          <p:cNvSpPr txBox="1"/>
          <p:nvPr/>
        </p:nvSpPr>
        <p:spPr>
          <a:xfrm>
            <a:off x="3264463" y="2855658"/>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32" name="Title 1"/>
          <p:cNvSpPr txBox="1">
            <a:spLocks/>
          </p:cNvSpPr>
          <p:nvPr/>
        </p:nvSpPr>
        <p:spPr>
          <a:xfrm>
            <a:off x="2740500" y="4110267"/>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itle 1"/>
          <p:cNvSpPr txBox="1">
            <a:spLocks/>
          </p:cNvSpPr>
          <p:nvPr/>
        </p:nvSpPr>
        <p:spPr>
          <a:xfrm>
            <a:off x="4060426" y="4197178"/>
            <a:ext cx="1730773"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ight Arrow 33"/>
          <p:cNvSpPr/>
          <p:nvPr/>
        </p:nvSpPr>
        <p:spPr>
          <a:xfrm>
            <a:off x="5641594" y="3447285"/>
            <a:ext cx="683814" cy="384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will determine my MIPS score?</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1" name="Rectangle 20"/>
          <p:cNvSpPr/>
          <p:nvPr/>
        </p:nvSpPr>
        <p:spPr>
          <a:xfrm>
            <a:off x="627654" y="2654905"/>
            <a:ext cx="1203101" cy="2438400"/>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urved Connector 21"/>
          <p:cNvCxnSpPr/>
          <p:nvPr/>
        </p:nvCxnSpPr>
        <p:spPr>
          <a:xfrm rot="16200000" flipH="1">
            <a:off x="2420799" y="4887827"/>
            <a:ext cx="883567" cy="861512"/>
          </a:xfrm>
          <a:prstGeom prst="curvedConnector2">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84574" y="2698759"/>
            <a:ext cx="2735434" cy="2438400"/>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264463" y="5321174"/>
            <a:ext cx="3202491" cy="113877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*Will </a:t>
            </a:r>
            <a:r>
              <a:rPr lang="en-US" sz="1700" spc="-110" dirty="0">
                <a:latin typeface="MV Boli" panose="02000500030200090000" pitchFamily="2" charset="0"/>
                <a:cs typeface="MV Boli" panose="02000500030200090000" pitchFamily="2" charset="0"/>
              </a:rPr>
              <a:t>compare resources used to treat similar </a:t>
            </a:r>
            <a:r>
              <a:rPr lang="en-US" sz="1700" b="1" spc="-110" dirty="0">
                <a:latin typeface="Segoe UI" panose="020B0502040204020203" pitchFamily="34" charset="0"/>
                <a:ea typeface="Segoe UI" panose="020B0502040204020203" pitchFamily="34" charset="0"/>
                <a:cs typeface="Segoe UI" panose="020B0502040204020203" pitchFamily="34" charset="0"/>
              </a:rPr>
              <a:t>care episodes </a:t>
            </a:r>
            <a:r>
              <a:rPr lang="en-US" sz="1700" spc="-110" dirty="0">
                <a:latin typeface="MV Boli" panose="02000500030200090000" pitchFamily="2" charset="0"/>
                <a:cs typeface="MV Boli" panose="02000500030200090000" pitchFamily="2" charset="0"/>
              </a:rPr>
              <a:t>and </a:t>
            </a:r>
            <a:r>
              <a:rPr lang="en-US" sz="1700" b="1" spc="-110" dirty="0" smtClean="0">
                <a:latin typeface="Segoe UI" panose="020B0502040204020203" pitchFamily="34" charset="0"/>
                <a:ea typeface="Segoe UI" panose="020B0502040204020203" pitchFamily="34" charset="0"/>
                <a:cs typeface="Segoe UI" panose="020B0502040204020203" pitchFamily="34" charset="0"/>
              </a:rPr>
              <a:t>clinical </a:t>
            </a:r>
            <a:r>
              <a:rPr lang="en-US" sz="1700" b="1" spc="-110" dirty="0">
                <a:latin typeface="Segoe UI" panose="020B0502040204020203" pitchFamily="34" charset="0"/>
                <a:ea typeface="Segoe UI" panose="020B0502040204020203" pitchFamily="34" charset="0"/>
                <a:cs typeface="Segoe UI" panose="020B0502040204020203" pitchFamily="34" charset="0"/>
              </a:rPr>
              <a:t>condition groups </a:t>
            </a:r>
            <a:r>
              <a:rPr lang="en-US" sz="1700" spc="-110" dirty="0">
                <a:latin typeface="MV Boli" panose="02000500030200090000" pitchFamily="2" charset="0"/>
                <a:cs typeface="MV Boli" panose="02000500030200090000" pitchFamily="2" charset="0"/>
              </a:rPr>
              <a:t>across practices</a:t>
            </a:r>
          </a:p>
        </p:txBody>
      </p:sp>
      <p:sp>
        <p:nvSpPr>
          <p:cNvPr id="28" name="TextBox 27"/>
          <p:cNvSpPr txBox="1"/>
          <p:nvPr/>
        </p:nvSpPr>
        <p:spPr>
          <a:xfrm>
            <a:off x="6549178" y="5298702"/>
            <a:ext cx="1869747" cy="113877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*Can be </a:t>
            </a:r>
          </a:p>
          <a:p>
            <a:pPr algn="ctr"/>
            <a:r>
              <a:rPr lang="en-US" sz="1700" b="1" spc="-110" dirty="0" smtClean="0">
                <a:latin typeface="Segoe UI" panose="020B0502040204020203" pitchFamily="34" charset="0"/>
                <a:ea typeface="Segoe UI" panose="020B0502040204020203" pitchFamily="34" charset="0"/>
                <a:cs typeface="Segoe UI" panose="020B0502040204020203" pitchFamily="34" charset="0"/>
              </a:rPr>
              <a:t>risk-adjusted</a:t>
            </a:r>
            <a:r>
              <a:rPr lang="en-US" sz="1700" spc="-110" dirty="0" smtClean="0">
                <a:latin typeface="Segoe UI" panose="020B0502040204020203" pitchFamily="34" charset="0"/>
                <a:ea typeface="Segoe UI" panose="020B0502040204020203" pitchFamily="34" charset="0"/>
                <a:cs typeface="Segoe UI" panose="020B0502040204020203" pitchFamily="34" charset="0"/>
              </a:rPr>
              <a:t> </a:t>
            </a:r>
            <a:r>
              <a:rPr lang="en-US" sz="1700" spc="-110" dirty="0" smtClean="0">
                <a:latin typeface="MV Boli" panose="02000500030200090000" pitchFamily="2" charset="0"/>
                <a:cs typeface="MV Boli" panose="02000500030200090000" pitchFamily="2" charset="0"/>
              </a:rPr>
              <a:t>to reflect external factors</a:t>
            </a:r>
            <a:endParaRPr lang="en-US" sz="1700" b="1" spc="-110" dirty="0">
              <a:latin typeface="MV Boli" panose="02000500030200090000" pitchFamily="2" charset="0"/>
              <a:cs typeface="MV Boli" panose="02000500030200090000" pitchFamily="2"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41</a:t>
            </a:fld>
            <a:endParaRPr lang="en-US"/>
          </a:p>
        </p:txBody>
      </p:sp>
      <p:sp>
        <p:nvSpPr>
          <p:cNvPr id="24" name="Title 1"/>
          <p:cNvSpPr txBox="1">
            <a:spLocks/>
          </p:cNvSpPr>
          <p:nvPr/>
        </p:nvSpPr>
        <p:spPr>
          <a:xfrm>
            <a:off x="6549178" y="2648837"/>
            <a:ext cx="2017981" cy="1981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85999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42</a:t>
            </a:fld>
            <a:endParaRPr lang="en-US" dirty="0"/>
          </a:p>
        </p:txBody>
      </p:sp>
      <p:sp>
        <p:nvSpPr>
          <p:cNvPr id="5" name="Title 1"/>
          <p:cNvSpPr txBox="1">
            <a:spLocks/>
          </p:cNvSpPr>
          <p:nvPr/>
        </p:nvSpPr>
        <p:spPr>
          <a:xfrm>
            <a:off x="725557" y="1524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Resource Use Performance Category</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685800" y="1981200"/>
            <a:ext cx="7772400" cy="38100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Summary</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Assessment under all available resource use measures, as applicable to the clinician</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CMS calculates based on claims so there are no reporting requirements for clinicians</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Key Changes from Current Program (Value Modifier):</a:t>
            </a:r>
          </a:p>
          <a:p>
            <a:pPr marL="10858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Adding 40+ episode specific measures to address specialty concerns</a:t>
            </a:r>
          </a:p>
          <a:p>
            <a:pPr marL="10858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Year 1 Weight: 10%</a:t>
            </a:r>
          </a:p>
        </p:txBody>
      </p:sp>
    </p:spTree>
    <p:extLst>
      <p:ext uri="{BB962C8B-B14F-4D97-AF65-F5344CB8AC3E}">
        <p14:creationId xmlns:p14="http://schemas.microsoft.com/office/powerpoint/2010/main" val="377168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12" y="1981200"/>
            <a:ext cx="7725613" cy="646331"/>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The MIPS composite performance </a:t>
            </a:r>
            <a:r>
              <a:rPr lang="en-US" b="1" dirty="0" smtClean="0">
                <a:latin typeface="Segoe UI" panose="020B0502040204020203" pitchFamily="34" charset="0"/>
                <a:ea typeface="Segoe UI" panose="020B0502040204020203" pitchFamily="34" charset="0"/>
                <a:cs typeface="Segoe UI" panose="020B0502040204020203" pitchFamily="34" charset="0"/>
              </a:rPr>
              <a:t>score</a:t>
            </a:r>
            <a:r>
              <a:rPr lang="en-US" dirty="0" smtClean="0">
                <a:latin typeface="Segoe UI Light" panose="020B0502040204020203" pitchFamily="34" charset="0"/>
                <a:ea typeface="Segoe UI" panose="020B0502040204020203" pitchFamily="34" charset="0"/>
                <a:cs typeface="Segoe UI" panose="020B0502040204020203" pitchFamily="34" charset="0"/>
              </a:rPr>
              <a:t> will factor in performance in </a:t>
            </a:r>
            <a:r>
              <a:rPr lang="en-US" b="1" dirty="0" smtClean="0">
                <a:latin typeface="Segoe UI" panose="020B0502040204020203" pitchFamily="34" charset="0"/>
                <a:ea typeface="Segoe UI" panose="020B0502040204020203" pitchFamily="34" charset="0"/>
                <a:cs typeface="Segoe UI" panose="020B0502040204020203" pitchFamily="34" charset="0"/>
              </a:rPr>
              <a:t>4 weighted </a:t>
            </a:r>
            <a:r>
              <a:rPr lang="en-US" b="1" dirty="0">
                <a:latin typeface="Segoe UI" panose="020B0502040204020203" pitchFamily="34" charset="0"/>
                <a:ea typeface="Segoe UI" panose="020B0502040204020203" pitchFamily="34" charset="0"/>
                <a:cs typeface="Segoe UI" panose="020B0502040204020203" pitchFamily="34" charset="0"/>
              </a:rPr>
              <a:t>performance categories on a 0-100 point scale </a:t>
            </a:r>
            <a:r>
              <a:rPr lang="en-US" dirty="0" smtClean="0">
                <a:latin typeface="Segoe UI Light" panose="020B0502040204020203" pitchFamily="34" charset="0"/>
                <a:ea typeface="Segoe UI" panose="020B0502040204020203" pitchFamily="34" charset="0"/>
                <a:cs typeface="Segoe UI" panose="020B0502040204020203" pitchFamily="34" charset="0"/>
              </a:rPr>
              <a:t>:</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516964" y="406645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1626655" y="4110267"/>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4308842" y="2648816"/>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8" name="5-Point Star 7"/>
          <p:cNvSpPr/>
          <p:nvPr/>
        </p:nvSpPr>
        <p:spPr>
          <a:xfrm>
            <a:off x="721065" y="2807966"/>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02848" y="3050400"/>
            <a:ext cx="857956" cy="606049"/>
            <a:chOff x="3352800" y="3370576"/>
            <a:chExt cx="1179781" cy="768304"/>
          </a:xfrm>
        </p:grpSpPr>
        <p:sp>
          <p:nvSpPr>
            <p:cNvPr id="9" name="Rectangle 8"/>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3061946" y="2619662"/>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30" name="TextBox 29"/>
          <p:cNvSpPr txBox="1"/>
          <p:nvPr/>
        </p:nvSpPr>
        <p:spPr>
          <a:xfrm>
            <a:off x="3264463" y="2855658"/>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32" name="Title 1"/>
          <p:cNvSpPr txBox="1">
            <a:spLocks/>
          </p:cNvSpPr>
          <p:nvPr/>
        </p:nvSpPr>
        <p:spPr>
          <a:xfrm>
            <a:off x="2740500" y="4110267"/>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itle 1"/>
          <p:cNvSpPr txBox="1">
            <a:spLocks/>
          </p:cNvSpPr>
          <p:nvPr/>
        </p:nvSpPr>
        <p:spPr>
          <a:xfrm>
            <a:off x="4060426" y="4197178"/>
            <a:ext cx="1730773"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ight Arrow 33"/>
          <p:cNvSpPr/>
          <p:nvPr/>
        </p:nvSpPr>
        <p:spPr>
          <a:xfrm>
            <a:off x="5641594" y="3447285"/>
            <a:ext cx="683814" cy="384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will determine my MIPS score?</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1" name="Rectangle 20"/>
          <p:cNvSpPr/>
          <p:nvPr/>
        </p:nvSpPr>
        <p:spPr>
          <a:xfrm>
            <a:off x="627654" y="2654905"/>
            <a:ext cx="2351370" cy="2438400"/>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urved Connector 21"/>
          <p:cNvCxnSpPr/>
          <p:nvPr/>
        </p:nvCxnSpPr>
        <p:spPr>
          <a:xfrm rot="16200000" flipH="1">
            <a:off x="3560645" y="5104333"/>
            <a:ext cx="883567" cy="861512"/>
          </a:xfrm>
          <a:prstGeom prst="curvedConnector2">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272460" y="2654905"/>
            <a:ext cx="1332752" cy="2438400"/>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428640" y="5404196"/>
            <a:ext cx="3419960" cy="87716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*Examples include care coordination, shared decision-making, safety checklists, expanding practice access </a:t>
            </a:r>
            <a:endParaRPr lang="en-US" sz="1700" spc="-110" dirty="0">
              <a:latin typeface="MV Boli" panose="02000500030200090000" pitchFamily="2" charset="0"/>
              <a:cs typeface="MV Boli" panose="02000500030200090000" pitchFamily="2"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43</a:t>
            </a:fld>
            <a:endParaRPr lang="en-US"/>
          </a:p>
        </p:txBody>
      </p:sp>
      <p:sp>
        <p:nvSpPr>
          <p:cNvPr id="25" name="Title 1"/>
          <p:cNvSpPr txBox="1">
            <a:spLocks/>
          </p:cNvSpPr>
          <p:nvPr/>
        </p:nvSpPr>
        <p:spPr>
          <a:xfrm>
            <a:off x="6549178" y="2648837"/>
            <a:ext cx="2017981" cy="1981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6235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44</a:t>
            </a:fld>
            <a:endParaRPr lang="en-US" dirty="0"/>
          </a:p>
        </p:txBody>
      </p:sp>
      <p:sp>
        <p:nvSpPr>
          <p:cNvPr id="5" name="Title 1"/>
          <p:cNvSpPr txBox="1">
            <a:spLocks/>
          </p:cNvSpPr>
          <p:nvPr/>
        </p:nvSpPr>
        <p:spPr>
          <a:xfrm>
            <a:off x="762000" y="2286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Clinical Practice Improvement Activity Performance Category </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685800" y="1981200"/>
            <a:ext cx="7772400" cy="3886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Summary</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Minimum selection of one CPIA activity (from 90+ proposed activities) with additional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credit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for more activities</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Full credit for patient-centered medical home </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Minimum of half credit for APM participation</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Key Changes from Current Program:</a:t>
            </a:r>
          </a:p>
          <a:p>
            <a:pPr marL="10350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Not applicable (new category)</a:t>
            </a:r>
          </a:p>
          <a:p>
            <a:pPr marL="10350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Year 1 Weight: 15%</a:t>
            </a:r>
          </a:p>
          <a:p>
            <a:pPr marL="515938" indent="-396875" algn="l">
              <a:spcAft>
                <a:spcPts val="600"/>
              </a:spcAft>
              <a:buFont typeface="Wingdings" panose="05000000000000000000" pitchFamily="2" charset="2"/>
              <a:buChar char="ü"/>
            </a:pP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9206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12" y="1981200"/>
            <a:ext cx="7725613" cy="646331"/>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The MIPS composite performance </a:t>
            </a:r>
            <a:r>
              <a:rPr lang="en-US" b="1" dirty="0" smtClean="0">
                <a:latin typeface="Segoe UI" panose="020B0502040204020203" pitchFamily="34" charset="0"/>
                <a:ea typeface="Segoe UI" panose="020B0502040204020203" pitchFamily="34" charset="0"/>
                <a:cs typeface="Segoe UI" panose="020B0502040204020203" pitchFamily="34" charset="0"/>
              </a:rPr>
              <a:t>score</a:t>
            </a:r>
            <a:r>
              <a:rPr lang="en-US" dirty="0" smtClean="0">
                <a:latin typeface="Segoe UI Light" panose="020B0502040204020203" pitchFamily="34" charset="0"/>
                <a:ea typeface="Segoe UI" panose="020B0502040204020203" pitchFamily="34" charset="0"/>
                <a:cs typeface="Segoe UI" panose="020B0502040204020203" pitchFamily="34" charset="0"/>
              </a:rPr>
              <a:t> will factor in performance in </a:t>
            </a:r>
            <a:r>
              <a:rPr lang="en-US" b="1" dirty="0" smtClean="0">
                <a:latin typeface="Segoe UI" panose="020B0502040204020203" pitchFamily="34" charset="0"/>
                <a:ea typeface="Segoe UI" panose="020B0502040204020203" pitchFamily="34" charset="0"/>
                <a:cs typeface="Segoe UI" panose="020B0502040204020203" pitchFamily="34" charset="0"/>
              </a:rPr>
              <a:t>4 weighted </a:t>
            </a:r>
            <a:r>
              <a:rPr lang="en-US" b="1" dirty="0">
                <a:latin typeface="Segoe UI" panose="020B0502040204020203" pitchFamily="34" charset="0"/>
                <a:ea typeface="Segoe UI" panose="020B0502040204020203" pitchFamily="34" charset="0"/>
                <a:cs typeface="Segoe UI" panose="020B0502040204020203" pitchFamily="34" charset="0"/>
              </a:rPr>
              <a:t>performance categories on a 0-100 point scale </a:t>
            </a:r>
            <a:r>
              <a:rPr lang="en-US" dirty="0" smtClean="0">
                <a:latin typeface="Segoe UI Light" panose="020B0502040204020203" pitchFamily="34" charset="0"/>
                <a:ea typeface="Segoe UI" panose="020B0502040204020203" pitchFamily="34" charset="0"/>
                <a:cs typeface="Segoe UI" panose="020B0502040204020203" pitchFamily="34" charset="0"/>
              </a:rPr>
              <a:t>:</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516964" y="406645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1626655" y="4110267"/>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4308842" y="2648816"/>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8" name="5-Point Star 7"/>
          <p:cNvSpPr/>
          <p:nvPr/>
        </p:nvSpPr>
        <p:spPr>
          <a:xfrm>
            <a:off x="721065" y="2807966"/>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02848" y="3050400"/>
            <a:ext cx="857956" cy="606049"/>
            <a:chOff x="3352800" y="3370576"/>
            <a:chExt cx="1179781" cy="768304"/>
          </a:xfrm>
        </p:grpSpPr>
        <p:sp>
          <p:nvSpPr>
            <p:cNvPr id="9" name="Rectangle 8"/>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3061946" y="2619662"/>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30" name="TextBox 29"/>
          <p:cNvSpPr txBox="1"/>
          <p:nvPr/>
        </p:nvSpPr>
        <p:spPr>
          <a:xfrm>
            <a:off x="3264463" y="2855658"/>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32" name="Title 1"/>
          <p:cNvSpPr txBox="1">
            <a:spLocks/>
          </p:cNvSpPr>
          <p:nvPr/>
        </p:nvSpPr>
        <p:spPr>
          <a:xfrm>
            <a:off x="2740500" y="4110267"/>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itle 1"/>
          <p:cNvSpPr txBox="1">
            <a:spLocks/>
          </p:cNvSpPr>
          <p:nvPr/>
        </p:nvSpPr>
        <p:spPr>
          <a:xfrm>
            <a:off x="4060426" y="4197178"/>
            <a:ext cx="1730773"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ight Arrow 33"/>
          <p:cNvSpPr/>
          <p:nvPr/>
        </p:nvSpPr>
        <p:spPr>
          <a:xfrm>
            <a:off x="5641594" y="3447285"/>
            <a:ext cx="683814" cy="384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will determine my MIPS score?</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1" name="Rectangle 20"/>
          <p:cNvSpPr/>
          <p:nvPr/>
        </p:nvSpPr>
        <p:spPr>
          <a:xfrm>
            <a:off x="627654" y="2654905"/>
            <a:ext cx="3681188" cy="2438400"/>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urved Connector 21"/>
          <p:cNvCxnSpPr/>
          <p:nvPr/>
        </p:nvCxnSpPr>
        <p:spPr>
          <a:xfrm rot="16200000" flipH="1">
            <a:off x="4914785" y="5107851"/>
            <a:ext cx="883567" cy="861512"/>
          </a:xfrm>
          <a:prstGeom prst="curvedConnector2">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20507" y="5410200"/>
            <a:ext cx="2374281" cy="830997"/>
          </a:xfrm>
          <a:prstGeom prst="rect">
            <a:avLst/>
          </a:prstGeom>
          <a:noFill/>
        </p:spPr>
        <p:txBody>
          <a:bodyPr wrap="square" rtlCol="0">
            <a:spAutoFit/>
          </a:bodyPr>
          <a:lstStyle/>
          <a:p>
            <a:pPr algn="ctr"/>
            <a:r>
              <a:rPr lang="en-US" sz="1600" spc="-110" dirty="0" smtClean="0">
                <a:latin typeface="MV Boli" panose="02000500030200090000" pitchFamily="2" charset="0"/>
                <a:cs typeface="MV Boli" panose="02000500030200090000" pitchFamily="2" charset="0"/>
              </a:rPr>
              <a:t>* % weight of this </a:t>
            </a:r>
          </a:p>
          <a:p>
            <a:pPr algn="ctr"/>
            <a:r>
              <a:rPr lang="en-US" sz="1600" b="1" spc="-110" dirty="0" smtClean="0">
                <a:latin typeface="Segoe UI" panose="020B0502040204020203" pitchFamily="34" charset="0"/>
                <a:ea typeface="Segoe UI" panose="020B0502040204020203" pitchFamily="34" charset="0"/>
                <a:cs typeface="Segoe UI" panose="020B0502040204020203" pitchFamily="34" charset="0"/>
              </a:rPr>
              <a:t>may decrease </a:t>
            </a:r>
            <a:r>
              <a:rPr lang="en-US" sz="1600" spc="-110" dirty="0" smtClean="0">
                <a:latin typeface="MV Boli" panose="02000500030200090000" pitchFamily="2" charset="0"/>
                <a:cs typeface="MV Boli" panose="02000500030200090000" pitchFamily="2" charset="0"/>
              </a:rPr>
              <a:t>as more users adopt EHR</a:t>
            </a:r>
            <a:endParaRPr lang="en-US" sz="1600" spc="-110" dirty="0">
              <a:latin typeface="MV Boli" panose="02000500030200090000" pitchFamily="2" charset="0"/>
              <a:cs typeface="MV Boli" panose="02000500030200090000" pitchFamily="2"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45</a:t>
            </a:fld>
            <a:endParaRPr lang="en-US"/>
          </a:p>
        </p:txBody>
      </p:sp>
      <p:sp>
        <p:nvSpPr>
          <p:cNvPr id="24" name="Title 1"/>
          <p:cNvSpPr txBox="1">
            <a:spLocks/>
          </p:cNvSpPr>
          <p:nvPr/>
        </p:nvSpPr>
        <p:spPr>
          <a:xfrm>
            <a:off x="6549178" y="2648837"/>
            <a:ext cx="2017981" cy="1981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3303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46</a:t>
            </a:fld>
            <a:endParaRPr lang="en-US" dirty="0"/>
          </a:p>
        </p:txBody>
      </p:sp>
      <p:sp>
        <p:nvSpPr>
          <p:cNvPr id="5" name="Title 1"/>
          <p:cNvSpPr txBox="1">
            <a:spLocks/>
          </p:cNvSpPr>
          <p:nvPr/>
        </p:nvSpPr>
        <p:spPr>
          <a:xfrm>
            <a:off x="609600" y="1524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Advancing Care Information </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Performance Category</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647700" y="1701800"/>
            <a:ext cx="7772400" cy="465455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endPar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119063" algn="l">
              <a:spcAft>
                <a:spcPts val="600"/>
              </a:spcAft>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Summary: </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Scoring based on key measures of health IT interoperability and information exchange.</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Flexible scoring for all measures to promote care coordination for better patient outcomes</a:t>
            </a:r>
          </a:p>
          <a:p>
            <a:pPr marL="515938" indent="-396875"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Key Changes from Current Program (EHR Incentive):</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Dropped “all or nothing” threshold for measurement </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Removed redundant measures to alleviate reporting burden.</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Eliminated Clinical Provider Order Entry and Clinical Decision Support objectives</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Reduced the number of required public health registries to which clinicians must report</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Year 1 Weight: 25%</a:t>
            </a:r>
          </a:p>
          <a:p>
            <a:pPr marL="515938" indent="-396875" algn="l">
              <a:spcAft>
                <a:spcPts val="600"/>
              </a:spcAft>
              <a:buFont typeface="Wingdings" panose="05000000000000000000" pitchFamily="2" charset="2"/>
              <a:buChar char="ü"/>
            </a:pP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65391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47</a:t>
            </a:fld>
            <a:endParaRPr lang="en-US"/>
          </a:p>
        </p:txBody>
      </p:sp>
      <p:graphicFrame>
        <p:nvGraphicFramePr>
          <p:cNvPr id="22" name="Table 21"/>
          <p:cNvGraphicFramePr>
            <a:graphicFrameLocks noGrp="1"/>
          </p:cNvGraphicFramePr>
          <p:nvPr>
            <p:extLst/>
          </p:nvPr>
        </p:nvGraphicFramePr>
        <p:xfrm>
          <a:off x="762000" y="1085426"/>
          <a:ext cx="7782234" cy="5315374"/>
        </p:xfrm>
        <a:graphic>
          <a:graphicData uri="http://schemas.openxmlformats.org/drawingml/2006/table">
            <a:tbl>
              <a:tblPr firstRow="1" firstCol="1" bandRow="1">
                <a:tableStyleId>{69C7853C-536D-4A76-A0AE-DD22124D55A5}</a:tableStyleId>
              </a:tblPr>
              <a:tblGrid>
                <a:gridCol w="4495801"/>
                <a:gridCol w="1752600"/>
                <a:gridCol w="1533833"/>
              </a:tblGrid>
              <a:tr h="234848">
                <a:tc gridSpan="3">
                  <a:txBody>
                    <a:bodyPr/>
                    <a:lstStyle/>
                    <a:p>
                      <a:pPr marL="0" marR="0">
                        <a:lnSpc>
                          <a:spcPct val="107000"/>
                        </a:lnSpc>
                        <a:spcBef>
                          <a:spcPts val="0"/>
                        </a:spcBef>
                        <a:spcAft>
                          <a:spcPts val="0"/>
                        </a:spcAft>
                      </a:pPr>
                      <a:r>
                        <a:rPr lang="en-US" sz="1200" spc="75" dirty="0" smtClean="0">
                          <a:effectLst/>
                          <a:latin typeface="Segoe UI" panose="020B0502040204020203" pitchFamily="34" charset="0"/>
                          <a:cs typeface="Segoe UI" panose="020B0502040204020203" pitchFamily="34" charset="0"/>
                        </a:rPr>
                        <a:t>Summary </a:t>
                      </a:r>
                      <a:r>
                        <a:rPr lang="en-US" sz="1200" spc="75" dirty="0">
                          <a:effectLst/>
                          <a:latin typeface="Segoe UI" panose="020B0502040204020203" pitchFamily="34" charset="0"/>
                          <a:cs typeface="Segoe UI" panose="020B0502040204020203" pitchFamily="34" charset="0"/>
                        </a:rPr>
                        <a:t>of MIPS Performance Categories</a:t>
                      </a:r>
                      <a:endParaRPr lang="en-US" sz="1200"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hMerge="1">
                  <a:txBody>
                    <a:bodyPr/>
                    <a:lstStyle/>
                    <a:p>
                      <a:endParaRPr lang="en-US"/>
                    </a:p>
                  </a:txBody>
                  <a:tcPr/>
                </a:tc>
                <a:tc hMerge="1">
                  <a:txBody>
                    <a:bodyPr/>
                    <a:lstStyle/>
                    <a:p>
                      <a:endParaRPr lang="en-US"/>
                    </a:p>
                  </a:txBody>
                  <a:tcPr/>
                </a:tc>
              </a:tr>
              <a:tr h="672460">
                <a:tc>
                  <a:txBody>
                    <a:bodyPr/>
                    <a:lstStyle/>
                    <a:p>
                      <a:pPr marL="0" marR="0" algn="ctr">
                        <a:lnSpc>
                          <a:spcPct val="107000"/>
                        </a:lnSpc>
                        <a:spcBef>
                          <a:spcPts val="0"/>
                        </a:spcBef>
                        <a:spcAft>
                          <a:spcPts val="0"/>
                        </a:spcAft>
                      </a:pPr>
                      <a:r>
                        <a:rPr lang="en-US" sz="1000" spc="75" dirty="0">
                          <a:effectLst/>
                          <a:latin typeface="Segoe UI" panose="020B0502040204020203" pitchFamily="34" charset="0"/>
                          <a:cs typeface="Segoe UI" panose="020B0502040204020203" pitchFamily="34" charset="0"/>
                        </a:rPr>
                        <a:t>Performance Category </a:t>
                      </a:r>
                    </a:p>
                    <a:p>
                      <a:pPr marL="0" marR="0" algn="ctr">
                        <a:lnSpc>
                          <a:spcPct val="107000"/>
                        </a:lnSpc>
                        <a:spcBef>
                          <a:spcPts val="0"/>
                        </a:spcBef>
                        <a:spcAft>
                          <a:spcPts val="0"/>
                        </a:spcAft>
                      </a:pPr>
                      <a:r>
                        <a:rPr lang="en-US" sz="1000" spc="75" dirty="0">
                          <a:effectLst/>
                          <a:latin typeface="Segoe UI" panose="020B0502040204020203" pitchFamily="34" charset="0"/>
                          <a:cs typeface="Segoe UI" panose="020B0502040204020203" pitchFamily="34" charset="0"/>
                        </a:rPr>
                        <a:t> </a:t>
                      </a:r>
                      <a:endParaRPr lang="en-US" sz="1000"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000" b="1" spc="75" dirty="0">
                          <a:effectLst/>
                          <a:latin typeface="Segoe UI" panose="020B0502040204020203" pitchFamily="34" charset="0"/>
                          <a:cs typeface="Segoe UI" panose="020B0502040204020203" pitchFamily="34" charset="0"/>
                        </a:rPr>
                        <a:t>Maximum Possible Points per Performance Category</a:t>
                      </a:r>
                      <a:endParaRPr lang="en-US" sz="1000" b="1"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000" b="1" spc="75" dirty="0">
                          <a:effectLst/>
                          <a:latin typeface="Segoe UI" panose="020B0502040204020203" pitchFamily="34" charset="0"/>
                          <a:cs typeface="Segoe UI" panose="020B0502040204020203" pitchFamily="34" charset="0"/>
                        </a:rPr>
                        <a:t>Percentage of Overall MIPS Score </a:t>
                      </a:r>
                    </a:p>
                    <a:p>
                      <a:pPr marL="0" marR="0" algn="ctr">
                        <a:lnSpc>
                          <a:spcPct val="107000"/>
                        </a:lnSpc>
                        <a:spcBef>
                          <a:spcPts val="0"/>
                        </a:spcBef>
                        <a:spcAft>
                          <a:spcPts val="0"/>
                        </a:spcAft>
                      </a:pPr>
                      <a:r>
                        <a:rPr lang="en-US" sz="1000" b="1" spc="75" dirty="0">
                          <a:effectLst/>
                          <a:latin typeface="Segoe UI" panose="020B0502040204020203" pitchFamily="34" charset="0"/>
                          <a:cs typeface="Segoe UI" panose="020B0502040204020203" pitchFamily="34" charset="0"/>
                        </a:rPr>
                        <a:t>(Performance Year </a:t>
                      </a:r>
                      <a:r>
                        <a:rPr lang="en-US" sz="1000" b="1" spc="75" dirty="0" smtClean="0">
                          <a:effectLst/>
                          <a:latin typeface="Segoe UI" panose="020B0502040204020203" pitchFamily="34" charset="0"/>
                          <a:cs typeface="Segoe UI" panose="020B0502040204020203" pitchFamily="34" charset="0"/>
                        </a:rPr>
                        <a:t>1 - </a:t>
                      </a:r>
                      <a:r>
                        <a:rPr lang="en-US" sz="1000" b="1" spc="75" dirty="0">
                          <a:effectLst/>
                          <a:latin typeface="Segoe UI" panose="020B0502040204020203" pitchFamily="34" charset="0"/>
                          <a:cs typeface="Segoe UI" panose="020B0502040204020203" pitchFamily="34" charset="0"/>
                        </a:rPr>
                        <a:t>2017)</a:t>
                      </a:r>
                      <a:endParaRPr lang="en-US" sz="1000" b="1"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r>
              <a:tr h="1283866">
                <a:tc>
                  <a:txBody>
                    <a:bodyPr/>
                    <a:lstStyle/>
                    <a:p>
                      <a:pPr marL="0" marR="0">
                        <a:lnSpc>
                          <a:spcPct val="107000"/>
                        </a:lnSpc>
                        <a:spcBef>
                          <a:spcPts val="0"/>
                        </a:spcBef>
                        <a:spcAft>
                          <a:spcPts val="0"/>
                        </a:spcAft>
                      </a:pPr>
                      <a:r>
                        <a:rPr lang="en-US" sz="1200" spc="75" dirty="0">
                          <a:effectLst/>
                          <a:latin typeface="Segoe UI" panose="020B0502040204020203" pitchFamily="34" charset="0"/>
                          <a:cs typeface="Segoe UI" panose="020B0502040204020203" pitchFamily="34" charset="0"/>
                        </a:rPr>
                        <a:t>Quality: Clinicians choose six measures to report to CMS that best reflect their practice.  One of these measures must be an outcome measure or a high-value measure and one must be a crosscutting measure.  Clinicians also can choose to report a specialty measure set.</a:t>
                      </a:r>
                      <a:endParaRPr lang="en-US" sz="1200"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dirty="0">
                          <a:effectLst/>
                          <a:latin typeface="Segoe UI" panose="020B0502040204020203" pitchFamily="34" charset="0"/>
                          <a:cs typeface="Segoe UI" panose="020B0502040204020203" pitchFamily="34" charset="0"/>
                        </a:rPr>
                        <a:t>90 points</a:t>
                      </a:r>
                      <a:endParaRPr lang="en-US" sz="1200" b="1"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dirty="0">
                          <a:effectLst/>
                          <a:latin typeface="Segoe UI" panose="020B0502040204020203" pitchFamily="34" charset="0"/>
                          <a:cs typeface="Segoe UI" panose="020B0502040204020203" pitchFamily="34" charset="0"/>
                        </a:rPr>
                        <a:t>50 percent</a:t>
                      </a:r>
                      <a:endParaRPr lang="en-US" sz="1200" b="1"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r>
              <a:tr h="1008690">
                <a:tc>
                  <a:txBody>
                    <a:bodyPr/>
                    <a:lstStyle/>
                    <a:p>
                      <a:pPr marL="0" marR="0">
                        <a:lnSpc>
                          <a:spcPct val="107000"/>
                        </a:lnSpc>
                        <a:spcBef>
                          <a:spcPts val="0"/>
                        </a:spcBef>
                        <a:spcAft>
                          <a:spcPts val="0"/>
                        </a:spcAft>
                      </a:pPr>
                      <a:r>
                        <a:rPr lang="en-US" sz="1200" spc="75" dirty="0">
                          <a:effectLst/>
                          <a:latin typeface="Segoe UI" panose="020B0502040204020203" pitchFamily="34" charset="0"/>
                          <a:cs typeface="Segoe UI" panose="020B0502040204020203" pitchFamily="34" charset="0"/>
                        </a:rPr>
                        <a:t>Advancing Care Information: Clinicians will report key measures of interoperability and information exchange.  Clinicians are rewarded for their performance on measures that matter most to them.  </a:t>
                      </a:r>
                      <a:endParaRPr lang="en-US" sz="1200"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a:effectLst/>
                          <a:latin typeface="Segoe UI" panose="020B0502040204020203" pitchFamily="34" charset="0"/>
                          <a:cs typeface="Segoe UI" panose="020B0502040204020203" pitchFamily="34" charset="0"/>
                        </a:rPr>
                        <a:t>100 points</a:t>
                      </a:r>
                      <a:endParaRPr lang="en-US" sz="1200" b="1" spc="75">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dirty="0">
                          <a:effectLst/>
                          <a:latin typeface="Segoe UI" panose="020B0502040204020203" pitchFamily="34" charset="0"/>
                          <a:cs typeface="Segoe UI" panose="020B0502040204020203" pitchFamily="34" charset="0"/>
                        </a:rPr>
                        <a:t>25 percent</a:t>
                      </a:r>
                      <a:endParaRPr lang="en-US" sz="1200" b="1"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r>
              <a:tr h="1513035">
                <a:tc>
                  <a:txBody>
                    <a:bodyPr/>
                    <a:lstStyle/>
                    <a:p>
                      <a:pPr marL="0" marR="0">
                        <a:lnSpc>
                          <a:spcPct val="107000"/>
                        </a:lnSpc>
                        <a:spcBef>
                          <a:spcPts val="0"/>
                        </a:spcBef>
                        <a:spcAft>
                          <a:spcPts val="0"/>
                        </a:spcAft>
                      </a:pPr>
                      <a:r>
                        <a:rPr lang="en-US" sz="1200" spc="75" dirty="0">
                          <a:effectLst/>
                          <a:latin typeface="Segoe UI" panose="020B0502040204020203" pitchFamily="34" charset="0"/>
                          <a:cs typeface="Segoe UI" panose="020B0502040204020203" pitchFamily="34" charset="0"/>
                        </a:rPr>
                        <a:t>Clinical Practice Improvement Activities: Clinicians can choose the activities best suited for their practice; the rule proposes over 90 activities from which to choose.  Clinicians participating in medical homes earn </a:t>
                      </a:r>
                      <a:r>
                        <a:rPr lang="en-US" sz="1200" strike="sngStrike" spc="75" dirty="0">
                          <a:effectLst/>
                          <a:latin typeface="Segoe UI" panose="020B0502040204020203" pitchFamily="34" charset="0"/>
                          <a:cs typeface="Segoe UI" panose="020B0502040204020203" pitchFamily="34" charset="0"/>
                        </a:rPr>
                        <a:t>“</a:t>
                      </a:r>
                      <a:r>
                        <a:rPr lang="en-US" sz="1200" spc="75" dirty="0">
                          <a:effectLst/>
                          <a:latin typeface="Segoe UI" panose="020B0502040204020203" pitchFamily="34" charset="0"/>
                          <a:cs typeface="Segoe UI" panose="020B0502040204020203" pitchFamily="34" charset="0"/>
                        </a:rPr>
                        <a:t>full credit</a:t>
                      </a:r>
                      <a:r>
                        <a:rPr lang="en-US" sz="1200" strike="sngStrike" spc="75" dirty="0">
                          <a:effectLst/>
                          <a:latin typeface="Segoe UI" panose="020B0502040204020203" pitchFamily="34" charset="0"/>
                          <a:cs typeface="Segoe UI" panose="020B0502040204020203" pitchFamily="34" charset="0"/>
                        </a:rPr>
                        <a:t>”</a:t>
                      </a:r>
                      <a:r>
                        <a:rPr lang="en-US" sz="1200" spc="75" dirty="0">
                          <a:effectLst/>
                          <a:latin typeface="Segoe UI" panose="020B0502040204020203" pitchFamily="34" charset="0"/>
                          <a:cs typeface="Segoe UI" panose="020B0502040204020203" pitchFamily="34" charset="0"/>
                        </a:rPr>
                        <a:t> in this category, and those participating in Advanced APMs will earn at least half credit.  </a:t>
                      </a:r>
                      <a:endParaRPr lang="en-US" sz="1200"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a:effectLst/>
                          <a:latin typeface="Segoe UI" panose="020B0502040204020203" pitchFamily="34" charset="0"/>
                          <a:cs typeface="Segoe UI" panose="020B0502040204020203" pitchFamily="34" charset="0"/>
                        </a:rPr>
                        <a:t>60 points</a:t>
                      </a:r>
                      <a:endParaRPr lang="en-US" sz="1200" b="1" spc="75">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dirty="0">
                          <a:effectLst/>
                          <a:latin typeface="Segoe UI" panose="020B0502040204020203" pitchFamily="34" charset="0"/>
                          <a:cs typeface="Segoe UI" panose="020B0502040204020203" pitchFamily="34" charset="0"/>
                        </a:rPr>
                        <a:t>15 percent</a:t>
                      </a:r>
                      <a:endParaRPr lang="en-US" sz="1200" b="1"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r>
              <a:tr h="602475">
                <a:tc>
                  <a:txBody>
                    <a:bodyPr/>
                    <a:lstStyle/>
                    <a:p>
                      <a:pPr marL="0" marR="0">
                        <a:lnSpc>
                          <a:spcPct val="107000"/>
                        </a:lnSpc>
                        <a:spcBef>
                          <a:spcPts val="0"/>
                        </a:spcBef>
                        <a:spcAft>
                          <a:spcPts val="0"/>
                        </a:spcAft>
                      </a:pPr>
                      <a:r>
                        <a:rPr lang="en-US" sz="1200" spc="75" dirty="0">
                          <a:effectLst/>
                          <a:latin typeface="Segoe UI" panose="020B0502040204020203" pitchFamily="34" charset="0"/>
                          <a:cs typeface="Segoe UI" panose="020B0502040204020203" pitchFamily="34" charset="0"/>
                        </a:rPr>
                        <a:t>Cost: CMS will calculate these measures based on claims and availability of sufficient volume.  Clinicians do not need to report anything.  </a:t>
                      </a:r>
                      <a:endParaRPr lang="en-US" sz="1200"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a:effectLst/>
                          <a:latin typeface="Segoe UI" panose="020B0502040204020203" pitchFamily="34" charset="0"/>
                          <a:cs typeface="Segoe UI" panose="020B0502040204020203" pitchFamily="34" charset="0"/>
                        </a:rPr>
                        <a:t>Average score of all cost measures that can be attributed</a:t>
                      </a:r>
                      <a:endParaRPr lang="en-US" sz="1200" b="1" spc="75">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c>
                  <a:txBody>
                    <a:bodyPr/>
                    <a:lstStyle/>
                    <a:p>
                      <a:pPr marL="0" marR="0" algn="ctr">
                        <a:lnSpc>
                          <a:spcPct val="107000"/>
                        </a:lnSpc>
                        <a:spcBef>
                          <a:spcPts val="0"/>
                        </a:spcBef>
                        <a:spcAft>
                          <a:spcPts val="0"/>
                        </a:spcAft>
                      </a:pPr>
                      <a:r>
                        <a:rPr lang="en-US" sz="1200" b="1" spc="75" dirty="0">
                          <a:effectLst/>
                          <a:latin typeface="Segoe UI" panose="020B0502040204020203" pitchFamily="34" charset="0"/>
                          <a:cs typeface="Segoe UI" panose="020B0502040204020203" pitchFamily="34" charset="0"/>
                        </a:rPr>
                        <a:t>10 percent</a:t>
                      </a:r>
                      <a:endParaRPr lang="en-US" sz="1200" b="1" spc="75" dirty="0">
                        <a:solidFill>
                          <a:srgbClr val="5A5A5A"/>
                        </a:solidFill>
                        <a:effectLst/>
                        <a:latin typeface="Segoe UI" panose="020B0502040204020203" pitchFamily="34" charset="0"/>
                        <a:ea typeface="Times New Roman" panose="02020603050405020304" pitchFamily="18" charset="0"/>
                        <a:cs typeface="Segoe UI" panose="020B0502040204020203" pitchFamily="34" charset="0"/>
                      </a:endParaRPr>
                    </a:p>
                  </a:txBody>
                  <a:tcPr marL="55730" marR="55730" marT="0" marB="0"/>
                </a:tc>
              </a:tr>
            </a:tbl>
          </a:graphicData>
        </a:graphic>
      </p:graphicFrame>
      <p:sp>
        <p:nvSpPr>
          <p:cNvPr id="25" name="Title 1"/>
          <p:cNvSpPr txBox="1">
            <a:spLocks/>
          </p:cNvSpPr>
          <p:nvPr/>
        </p:nvSpPr>
        <p:spPr>
          <a:xfrm>
            <a:off x="771832" y="86031"/>
            <a:ext cx="7772400" cy="904569"/>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Performance Category Scoring</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Tree>
    <p:extLst>
      <p:ext uri="{BB962C8B-B14F-4D97-AF65-F5344CB8AC3E}">
        <p14:creationId xmlns:p14="http://schemas.microsoft.com/office/powerpoint/2010/main" val="29282442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04C7166-D886-4299-8B4B-65E2924AA65C}" type="slidenum">
              <a:rPr lang="en-US" smtClean="0"/>
              <a:t>48</a:t>
            </a:fld>
            <a:endParaRPr lang="en-US" dirty="0"/>
          </a:p>
        </p:txBody>
      </p:sp>
      <p:sp>
        <p:nvSpPr>
          <p:cNvPr id="7" name="TextBox 6"/>
          <p:cNvSpPr txBox="1"/>
          <p:nvPr/>
        </p:nvSpPr>
        <p:spPr>
          <a:xfrm>
            <a:off x="771549" y="1944148"/>
            <a:ext cx="7835331" cy="646331"/>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 single MIPS composite performance </a:t>
            </a:r>
            <a:r>
              <a:rPr lang="en-US" b="1" dirty="0" smtClean="0">
                <a:latin typeface="Segoe UI" panose="020B0502040204020203" pitchFamily="34" charset="0"/>
                <a:ea typeface="Segoe UI" panose="020B0502040204020203" pitchFamily="34" charset="0"/>
                <a:cs typeface="Segoe UI" panose="020B0502040204020203" pitchFamily="34" charset="0"/>
              </a:rPr>
              <a:t>score</a:t>
            </a:r>
            <a:r>
              <a:rPr lang="en-US" dirty="0" smtClean="0">
                <a:latin typeface="Segoe UI" panose="020B0502040204020203" pitchFamily="34" charset="0"/>
                <a:ea typeface="Segoe UI" panose="020B0502040204020203" pitchFamily="34" charset="0"/>
                <a:cs typeface="Segoe UI" panose="020B0502040204020203" pitchFamily="34" charset="0"/>
              </a:rPr>
              <a:t> will factor in performance in </a:t>
            </a:r>
            <a:r>
              <a:rPr lang="en-US" b="1" dirty="0" smtClean="0">
                <a:latin typeface="Segoe UI" panose="020B0502040204020203" pitchFamily="34" charset="0"/>
                <a:ea typeface="Segoe UI" panose="020B0502040204020203" pitchFamily="34" charset="0"/>
                <a:cs typeface="Segoe UI" panose="020B0502040204020203" pitchFamily="34" charset="0"/>
              </a:rPr>
              <a:t>4 weighted </a:t>
            </a:r>
            <a:r>
              <a:rPr lang="en-US" b="1" dirty="0">
                <a:latin typeface="Segoe UI" panose="020B0502040204020203" pitchFamily="34" charset="0"/>
                <a:ea typeface="Segoe UI" panose="020B0502040204020203" pitchFamily="34" charset="0"/>
                <a:cs typeface="Segoe UI" panose="020B0502040204020203" pitchFamily="34" charset="0"/>
              </a:rPr>
              <a:t>performance categories on a 0-100 point scale </a:t>
            </a:r>
            <a:r>
              <a:rPr lang="en-US" dirty="0" smtClean="0">
                <a:latin typeface="Segoe UI" panose="020B0502040204020203" pitchFamily="34" charset="0"/>
                <a:ea typeface="Segoe UI" panose="020B0502040204020203" pitchFamily="34" charset="0"/>
                <a:cs typeface="Segoe UI" panose="020B0502040204020203" pitchFamily="34" charset="0"/>
              </a:rPr>
              <a: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8" name="Title 1"/>
          <p:cNvSpPr txBox="1">
            <a:spLocks/>
          </p:cNvSpPr>
          <p:nvPr/>
        </p:nvSpPr>
        <p:spPr>
          <a:xfrm>
            <a:off x="657329" y="4278961"/>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1716927" y="4394253"/>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5-Point Star 10"/>
          <p:cNvSpPr/>
          <p:nvPr/>
        </p:nvSpPr>
        <p:spPr>
          <a:xfrm>
            <a:off x="954599" y="3336584"/>
            <a:ext cx="82961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11394" y="3612088"/>
            <a:ext cx="857956" cy="606049"/>
            <a:chOff x="3352800" y="3370576"/>
            <a:chExt cx="1179781" cy="768304"/>
          </a:xfrm>
        </p:grpSpPr>
        <p:sp>
          <p:nvSpPr>
            <p:cNvPr id="13" name="Rectangle 12"/>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3355499" y="3207226"/>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16" name="TextBox 15"/>
          <p:cNvSpPr txBox="1"/>
          <p:nvPr/>
        </p:nvSpPr>
        <p:spPr>
          <a:xfrm>
            <a:off x="3570136" y="3532479"/>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17" name="Title 1"/>
          <p:cNvSpPr txBox="1">
            <a:spLocks/>
          </p:cNvSpPr>
          <p:nvPr/>
        </p:nvSpPr>
        <p:spPr>
          <a:xfrm>
            <a:off x="3052373" y="4510511"/>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p:cNvGrpSpPr/>
          <p:nvPr/>
        </p:nvGrpSpPr>
        <p:grpSpPr>
          <a:xfrm>
            <a:off x="4526729" y="3323884"/>
            <a:ext cx="1730773" cy="1667625"/>
            <a:chOff x="4526729" y="3323884"/>
            <a:chExt cx="1730773" cy="1667625"/>
          </a:xfrm>
        </p:grpSpPr>
        <p:sp>
          <p:nvSpPr>
            <p:cNvPr id="10" name="TextBox 9"/>
            <p:cNvSpPr txBox="1"/>
            <p:nvPr/>
          </p:nvSpPr>
          <p:spPr>
            <a:xfrm>
              <a:off x="4850965" y="3323884"/>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18" name="Title 1"/>
            <p:cNvSpPr txBox="1">
              <a:spLocks/>
            </p:cNvSpPr>
            <p:nvPr/>
          </p:nvSpPr>
          <p:spPr>
            <a:xfrm>
              <a:off x="4526729" y="4506096"/>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9" name="Right Arrow 18"/>
          <p:cNvSpPr/>
          <p:nvPr/>
        </p:nvSpPr>
        <p:spPr>
          <a:xfrm>
            <a:off x="6026897" y="4063593"/>
            <a:ext cx="866243" cy="5033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
            </a:r>
            <a:endParaRPr lang="en-US" b="1" dirty="0"/>
          </a:p>
        </p:txBody>
      </p:sp>
      <p:sp>
        <p:nvSpPr>
          <p:cNvPr id="20" name="Slide Number Placeholder 1"/>
          <p:cNvSpPr txBox="1">
            <a:spLocks/>
          </p:cNvSpPr>
          <p:nvPr/>
        </p:nvSpPr>
        <p:spPr>
          <a:xfrm>
            <a:off x="6561456" y="7118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859515-6042-4DBC-99E0-9F999718C03D}" type="slidenum">
              <a:rPr lang="en-US" smtClean="0"/>
              <a:pPr/>
              <a:t>48</a:t>
            </a:fld>
            <a:endParaRPr lang="en-US"/>
          </a:p>
        </p:txBody>
      </p:sp>
      <p:sp>
        <p:nvSpPr>
          <p:cNvPr id="21" name="Title 1"/>
          <p:cNvSpPr txBox="1">
            <a:spLocks/>
          </p:cNvSpPr>
          <p:nvPr/>
        </p:nvSpPr>
        <p:spPr>
          <a:xfrm>
            <a:off x="6884642" y="3325882"/>
            <a:ext cx="2017981" cy="1981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itle 1"/>
          <p:cNvSpPr txBox="1">
            <a:spLocks/>
          </p:cNvSpPr>
          <p:nvPr/>
        </p:nvSpPr>
        <p:spPr>
          <a:xfrm>
            <a:off x="803015" y="203462"/>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Calculating </a:t>
            </a:r>
            <a:r>
              <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the Composite Performance Score (CPS) for MIPS</a:t>
            </a:r>
          </a:p>
        </p:txBody>
      </p:sp>
      <p:sp>
        <p:nvSpPr>
          <p:cNvPr id="23" name="Rectangle 22"/>
          <p:cNvSpPr/>
          <p:nvPr/>
        </p:nvSpPr>
        <p:spPr>
          <a:xfrm>
            <a:off x="838156" y="5308261"/>
            <a:ext cx="5188741" cy="2003218"/>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497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49</a:t>
            </a:fld>
            <a:endParaRPr lang="en-US"/>
          </a:p>
        </p:txBody>
      </p:sp>
      <p:sp>
        <p:nvSpPr>
          <p:cNvPr id="5" name="Title 1"/>
          <p:cNvSpPr txBox="1">
            <a:spLocks/>
          </p:cNvSpPr>
          <p:nvPr/>
        </p:nvSpPr>
        <p:spPr>
          <a:xfrm>
            <a:off x="803014" y="1752600"/>
            <a:ext cx="7772401" cy="44958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9063" algn="l">
              <a:spcAft>
                <a:spcPts val="600"/>
              </a:spcAft>
            </a:pPr>
            <a:endPar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scoring method that accounts for: </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Weights of each performance category</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Exceptional performance factors</a:t>
            </a:r>
          </a:p>
          <a:p>
            <a:pPr marL="971550" indent="-285750" algn="l">
              <a:spcAft>
                <a:spcPts val="600"/>
              </a:spcAft>
              <a:buFont typeface="Arial" panose="020B0604020202020204" pitchFamily="34" charset="0"/>
              <a:buChar char="•"/>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Availability and applicability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of measures for different categories of clinicians</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Group performance</a:t>
            </a:r>
          </a:p>
          <a:p>
            <a:pPr marL="971550" indent="-285750" algn="l">
              <a:spcAft>
                <a:spcPts val="600"/>
              </a:spcAft>
              <a:buFont typeface="Arial" panose="020B0604020202020204" pitchFamily="34" charset="0"/>
              <a:buChar char="•"/>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special circumstances of small practices, practices located in rural areas, and non-patient- facing MIPS eligible clinicians </a:t>
            </a:r>
          </a:p>
          <a:p>
            <a:pPr marL="515938" indent="-396875" algn="l">
              <a:spcAft>
                <a:spcPts val="600"/>
              </a:spcAft>
              <a:buFont typeface="Wingdings" panose="05000000000000000000" pitchFamily="2" charset="2"/>
              <a:buChar char="ü"/>
            </a:pP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p:cNvSpPr txBox="1">
            <a:spLocks/>
          </p:cNvSpPr>
          <p:nvPr/>
        </p:nvSpPr>
        <p:spPr>
          <a:xfrm>
            <a:off x="803015" y="203462"/>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Calculating </a:t>
            </a:r>
            <a:r>
              <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the Composite Performance Score (CPS) for MIPS</a:t>
            </a:r>
          </a:p>
        </p:txBody>
      </p:sp>
    </p:spTree>
    <p:extLst>
      <p:ext uri="{BB962C8B-B14F-4D97-AF65-F5344CB8AC3E}">
        <p14:creationId xmlns:p14="http://schemas.microsoft.com/office/powerpoint/2010/main" val="1703433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is an Alternative Payment Model (APM)?</a:t>
            </a:r>
            <a:endParaRPr lang="en-US" sz="22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8" name="Title 1"/>
          <p:cNvSpPr txBox="1">
            <a:spLocks/>
          </p:cNvSpPr>
          <p:nvPr/>
        </p:nvSpPr>
        <p:spPr>
          <a:xfrm>
            <a:off x="2976762" y="3180608"/>
            <a:ext cx="4335887" cy="2644967"/>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CMS Innovation Center model </a:t>
            </a:r>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(under section 1115A, other than a Health Care Innovation Award)</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MSSP</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(Medicare Shared Savings Program)</a:t>
            </a: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Demonstration</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under the Health Care Quality Demonstration Program</a:t>
            </a:r>
          </a:p>
          <a:p>
            <a:pPr marL="515938" indent="-396875" algn="l">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Demonstration</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required by federal </a:t>
            </a:r>
            <a:r>
              <a:rPr lang="en-US" sz="14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l</a:t>
            </a:r>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aw</a:t>
            </a:r>
            <a:endParaRPr lang="en-US" sz="1400" b="1"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977153" y="3733800"/>
            <a:ext cx="1427320" cy="1261884"/>
          </a:xfrm>
          <a:prstGeom prst="rect">
            <a:avLst/>
          </a:prstGeom>
          <a:noFill/>
        </p:spPr>
        <p:txBody>
          <a:bodyPr wrap="square" rtlCol="0">
            <a:spAutoFit/>
          </a:bodyPr>
          <a:lstStyle/>
          <a:p>
            <a:pPr algn="r"/>
            <a:r>
              <a:rPr lang="en-US" sz="16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As defined by MACRA, </a:t>
            </a:r>
            <a:r>
              <a:rPr lang="en-US" sz="2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APMs include:</a:t>
            </a:r>
            <a:endParaRPr lang="en-US" sz="2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Left Brace 8"/>
          <p:cNvSpPr/>
          <p:nvPr/>
        </p:nvSpPr>
        <p:spPr>
          <a:xfrm>
            <a:off x="2435849" y="3055290"/>
            <a:ext cx="698692" cy="28956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93312" y="1950207"/>
            <a:ext cx="7841088" cy="923330"/>
          </a:xfrm>
          <a:prstGeom prst="rect">
            <a:avLst/>
          </a:prstGeom>
          <a:noFill/>
        </p:spPr>
        <p:txBody>
          <a:bodyPr wrap="square" rtlCol="0">
            <a:spAutoFit/>
          </a:bodyPr>
          <a:lstStyle/>
          <a:p>
            <a:r>
              <a:rPr lang="en-US" dirty="0">
                <a:latin typeface="Segoe UI Light" panose="020B0502040204020203" pitchFamily="34" charset="0"/>
                <a:ea typeface="Segoe UI" panose="020B0502040204020203" pitchFamily="34" charset="0"/>
                <a:cs typeface="Segoe UI" panose="020B0502040204020203" pitchFamily="34" charset="0"/>
              </a:rPr>
              <a:t>APMs are </a:t>
            </a:r>
            <a:r>
              <a:rPr lang="en-US" b="1" dirty="0">
                <a:latin typeface="Segoe UI" panose="020B0502040204020203" pitchFamily="34" charset="0"/>
                <a:ea typeface="Segoe UI" panose="020B0502040204020203" pitchFamily="34" charset="0"/>
                <a:cs typeface="Segoe UI" panose="020B0502040204020203" pitchFamily="34" charset="0"/>
              </a:rPr>
              <a:t>new approaches to paying </a:t>
            </a:r>
            <a:r>
              <a:rPr lang="en-US" dirty="0">
                <a:latin typeface="Segoe UI Light" panose="020B0502040204020203" pitchFamily="34" charset="0"/>
                <a:ea typeface="Segoe UI" panose="020B0502040204020203" pitchFamily="34" charset="0"/>
                <a:cs typeface="Segoe UI" panose="020B0502040204020203" pitchFamily="34" charset="0"/>
              </a:rPr>
              <a:t>for medical care through Medicare that </a:t>
            </a:r>
            <a:r>
              <a:rPr lang="en-US" b="1" dirty="0">
                <a:latin typeface="Segoe UI" panose="020B0502040204020203" pitchFamily="34" charset="0"/>
                <a:ea typeface="Segoe UI" panose="020B0502040204020203" pitchFamily="34" charset="0"/>
                <a:cs typeface="Segoe UI" panose="020B0502040204020203" pitchFamily="34" charset="0"/>
              </a:rPr>
              <a:t>incentivize quality and value.</a:t>
            </a:r>
          </a:p>
          <a:p>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AD859515-6042-4DBC-99E0-9F999718C03D}" type="slidenum">
              <a:rPr lang="en-US" smtClean="0"/>
              <a:t>5</a:t>
            </a:fld>
            <a:endParaRPr lang="en-US" dirty="0"/>
          </a:p>
        </p:txBody>
      </p:sp>
    </p:spTree>
    <p:extLst>
      <p:ext uri="{BB962C8B-B14F-4D97-AF65-F5344CB8AC3E}">
        <p14:creationId xmlns:p14="http://schemas.microsoft.com/office/powerpoint/2010/main" val="1080759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49300" y="1284137"/>
          <a:ext cx="7785100" cy="4024831"/>
        </p:xfrm>
        <a:graphic>
          <a:graphicData uri="http://schemas.openxmlformats.org/drawingml/2006/table">
            <a:tbl>
              <a:tblPr firstRow="1" bandRow="1">
                <a:tableStyleId>{F5AB1C69-6EDB-4FF4-983F-18BD219EF322}</a:tableStyleId>
              </a:tblPr>
              <a:tblGrid>
                <a:gridCol w="1432640">
                  <a:extLst>
                    <a:ext uri="{9D8B030D-6E8A-4147-A177-3AD203B41FA5}">
                      <a16:colId xmlns="" xmlns:a16="http://schemas.microsoft.com/office/drawing/2014/main" val="20000"/>
                    </a:ext>
                  </a:extLst>
                </a:gridCol>
                <a:gridCol w="1191086">
                  <a:extLst>
                    <a:ext uri="{9D8B030D-6E8A-4147-A177-3AD203B41FA5}">
                      <a16:colId xmlns="" xmlns:a16="http://schemas.microsoft.com/office/drawing/2014/main" val="20001"/>
                    </a:ext>
                  </a:extLst>
                </a:gridCol>
                <a:gridCol w="5161374">
                  <a:extLst>
                    <a:ext uri="{9D8B030D-6E8A-4147-A177-3AD203B41FA5}">
                      <a16:colId xmlns="" xmlns:a16="http://schemas.microsoft.com/office/drawing/2014/main" val="20002"/>
                    </a:ext>
                  </a:extLst>
                </a:gridCol>
              </a:tblGrid>
              <a:tr h="344747">
                <a:tc>
                  <a:txBody>
                    <a:bodyPr/>
                    <a:lstStyle/>
                    <a:p>
                      <a:r>
                        <a:rPr lang="en-US" sz="1400" dirty="0" smtClean="0">
                          <a:latin typeface="Segoe UI" panose="020B0502040204020203" pitchFamily="34" charset="0"/>
                          <a:cs typeface="Segoe UI" panose="020B0502040204020203" pitchFamily="34" charset="0"/>
                        </a:rPr>
                        <a:t>Category</a:t>
                      </a:r>
                      <a:endParaRPr lang="en-US" sz="1400" dirty="0">
                        <a:latin typeface="Segoe UI" panose="020B0502040204020203" pitchFamily="34" charset="0"/>
                        <a:cs typeface="Segoe UI" panose="020B0502040204020203" pitchFamily="34" charset="0"/>
                      </a:endParaRPr>
                    </a:p>
                  </a:txBody>
                  <a:tcPr/>
                </a:tc>
                <a:tc>
                  <a:txBody>
                    <a:bodyPr/>
                    <a:lstStyle/>
                    <a:p>
                      <a:r>
                        <a:rPr lang="en-US" sz="1400" dirty="0" smtClean="0">
                          <a:latin typeface="Segoe UI" panose="020B0502040204020203" pitchFamily="34" charset="0"/>
                          <a:cs typeface="Segoe UI" panose="020B0502040204020203" pitchFamily="34" charset="0"/>
                        </a:rPr>
                        <a:t>Weight</a:t>
                      </a:r>
                      <a:endParaRPr lang="en-US" sz="1400" dirty="0">
                        <a:latin typeface="Segoe UI" panose="020B0502040204020203" pitchFamily="34" charset="0"/>
                        <a:cs typeface="Segoe UI" panose="020B0502040204020203" pitchFamily="34" charset="0"/>
                      </a:endParaRPr>
                    </a:p>
                  </a:txBody>
                  <a:tcPr/>
                </a:tc>
                <a:tc>
                  <a:txBody>
                    <a:bodyPr/>
                    <a:lstStyle/>
                    <a:p>
                      <a:r>
                        <a:rPr lang="en-US" sz="1400" dirty="0" smtClean="0">
                          <a:latin typeface="Segoe UI" panose="020B0502040204020203" pitchFamily="34" charset="0"/>
                          <a:cs typeface="Segoe UI" panose="020B0502040204020203" pitchFamily="34" charset="0"/>
                        </a:rPr>
                        <a:t>Scoring</a:t>
                      </a:r>
                      <a:endParaRPr lang="en-US" sz="1400" dirty="0">
                        <a:latin typeface="Segoe UI" panose="020B0502040204020203" pitchFamily="34" charset="0"/>
                        <a:cs typeface="Segoe UI" panose="020B0502040204020203" pitchFamily="34" charset="0"/>
                      </a:endParaRPr>
                    </a:p>
                  </a:txBody>
                  <a:tcPr/>
                </a:tc>
                <a:extLst>
                  <a:ext uri="{0D108BD9-81ED-4DB2-BD59-A6C34878D82A}">
                    <a16:rowId xmlns="" xmlns:a16="http://schemas.microsoft.com/office/drawing/2014/main" val="10000"/>
                  </a:ext>
                </a:extLst>
              </a:tr>
              <a:tr h="1445102">
                <a:tc>
                  <a:txBody>
                    <a:bodyPr/>
                    <a:lstStyle/>
                    <a:p>
                      <a:r>
                        <a:rPr lang="en-US" sz="1400" dirty="0" smtClean="0">
                          <a:latin typeface="Segoe UI" panose="020B0502040204020203" pitchFamily="34" charset="0"/>
                          <a:cs typeface="Segoe UI" panose="020B0502040204020203" pitchFamily="34" charset="0"/>
                        </a:rPr>
                        <a:t>Quality</a:t>
                      </a:r>
                      <a:endParaRPr lang="en-US" sz="1400" dirty="0">
                        <a:latin typeface="Segoe UI" panose="020B0502040204020203" pitchFamily="34" charset="0"/>
                        <a:cs typeface="Segoe UI" panose="020B0502040204020203" pitchFamily="34" charset="0"/>
                      </a:endParaRPr>
                    </a:p>
                  </a:txBody>
                  <a:tcPr/>
                </a:tc>
                <a:tc>
                  <a:txBody>
                    <a:bodyPr/>
                    <a:lstStyle/>
                    <a:p>
                      <a:pPr marL="0" indent="0" algn="ctr">
                        <a:buFont typeface="Arial" panose="020B0604020202020204" pitchFamily="34" charset="0"/>
                        <a:buNone/>
                      </a:pPr>
                      <a:r>
                        <a:rPr lang="en-US" sz="1400" dirty="0" smtClean="0">
                          <a:latin typeface="Segoe UI" panose="020B0502040204020203" pitchFamily="34" charset="0"/>
                          <a:cs typeface="Segoe UI" panose="020B0502040204020203" pitchFamily="34" charset="0"/>
                        </a:rPr>
                        <a:t>50%</a:t>
                      </a:r>
                      <a:endParaRPr lang="en-US" sz="1400" dirty="0">
                        <a:latin typeface="Segoe UI" panose="020B0502040204020203" pitchFamily="34" charset="0"/>
                        <a:cs typeface="Segoe UI" panose="020B0502040204020203" pitchFamily="34" charset="0"/>
                      </a:endParaRPr>
                    </a:p>
                  </a:txBody>
                  <a:tcPr/>
                </a:tc>
                <a:tc>
                  <a:txBody>
                    <a:bodyPr/>
                    <a:lstStyle/>
                    <a:p>
                      <a:pPr marL="28575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Each measure 1-10 points compared to historical</a:t>
                      </a:r>
                      <a:r>
                        <a:rPr lang="en-US" sz="1400" baseline="0" dirty="0" smtClean="0">
                          <a:latin typeface="Segoe UI" panose="020B0502040204020203" pitchFamily="34" charset="0"/>
                          <a:cs typeface="Segoe UI" panose="020B0502040204020203" pitchFamily="34" charset="0"/>
                        </a:rPr>
                        <a:t> benchmark (if avail.)</a:t>
                      </a:r>
                      <a:endParaRPr lang="en-US" sz="14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0</a:t>
                      </a:r>
                      <a:r>
                        <a:rPr lang="en-US" sz="1400" baseline="0" dirty="0" smtClean="0">
                          <a:latin typeface="Segoe UI" panose="020B0502040204020203" pitchFamily="34" charset="0"/>
                          <a:cs typeface="Segoe UI" panose="020B0502040204020203" pitchFamily="34" charset="0"/>
                        </a:rPr>
                        <a:t> points for a measure that is not reported</a:t>
                      </a:r>
                    </a:p>
                    <a:p>
                      <a:pPr marL="28575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Bonus</a:t>
                      </a:r>
                      <a:r>
                        <a:rPr lang="en-US" sz="1400" baseline="0" dirty="0" smtClean="0">
                          <a:latin typeface="Segoe UI" panose="020B0502040204020203" pitchFamily="34" charset="0"/>
                          <a:cs typeface="Segoe UI" panose="020B0502040204020203" pitchFamily="34" charset="0"/>
                        </a:rPr>
                        <a:t> for reporting outcomes, patient experience, appropriate use, patient safety and EHR reporting </a:t>
                      </a:r>
                    </a:p>
                    <a:p>
                      <a:pPr marL="285750" indent="-285750">
                        <a:buFont typeface="Arial" panose="020B0604020202020204" pitchFamily="34" charset="0"/>
                        <a:buChar char="•"/>
                      </a:pPr>
                      <a:r>
                        <a:rPr lang="en-US" sz="1400" baseline="0" dirty="0" smtClean="0">
                          <a:latin typeface="Segoe UI" panose="020B0502040204020203" pitchFamily="34" charset="0"/>
                          <a:cs typeface="Segoe UI" panose="020B0502040204020203" pitchFamily="34" charset="0"/>
                        </a:rPr>
                        <a:t>Measures are averaged to get a score for the category</a:t>
                      </a:r>
                      <a:endParaRPr lang="en-US" sz="1400" dirty="0">
                        <a:latin typeface="Segoe UI" panose="020B0502040204020203" pitchFamily="34" charset="0"/>
                        <a:cs typeface="Segoe UI" panose="020B0502040204020203" pitchFamily="34" charset="0"/>
                      </a:endParaRPr>
                    </a:p>
                  </a:txBody>
                  <a:tcPr/>
                </a:tc>
                <a:extLst>
                  <a:ext uri="{0D108BD9-81ED-4DB2-BD59-A6C34878D82A}">
                    <a16:rowId xmlns="" xmlns:a16="http://schemas.microsoft.com/office/drawing/2014/main" val="10001"/>
                  </a:ext>
                </a:extLst>
              </a:tr>
              <a:tr h="538371">
                <a:tc>
                  <a:txBody>
                    <a:bodyPr/>
                    <a:lstStyle/>
                    <a:p>
                      <a:r>
                        <a:rPr lang="en-US" sz="1400" dirty="0" smtClean="0">
                          <a:latin typeface="Segoe UI" panose="020B0502040204020203" pitchFamily="34" charset="0"/>
                          <a:cs typeface="Segoe UI" panose="020B0502040204020203" pitchFamily="34" charset="0"/>
                        </a:rPr>
                        <a:t>Resource Use</a:t>
                      </a:r>
                      <a:endParaRPr lang="en-US" sz="1400" dirty="0">
                        <a:latin typeface="Segoe UI" panose="020B0502040204020203" pitchFamily="34" charset="0"/>
                        <a:cs typeface="Segoe UI" panose="020B0502040204020203" pitchFamily="34" charset="0"/>
                      </a:endParaRPr>
                    </a:p>
                  </a:txBody>
                  <a:tcPr/>
                </a:tc>
                <a:tc>
                  <a:txBody>
                    <a:bodyPr/>
                    <a:lstStyle/>
                    <a:p>
                      <a:pPr marL="0" indent="0" algn="ctr">
                        <a:buFont typeface="Arial" panose="020B0604020202020204" pitchFamily="34" charset="0"/>
                        <a:buNone/>
                      </a:pPr>
                      <a:r>
                        <a:rPr lang="en-US" sz="1400" dirty="0" smtClean="0">
                          <a:latin typeface="Segoe UI" panose="020B0502040204020203" pitchFamily="34" charset="0"/>
                          <a:cs typeface="Segoe UI" panose="020B0502040204020203" pitchFamily="34" charset="0"/>
                        </a:rPr>
                        <a:t>10%</a:t>
                      </a:r>
                    </a:p>
                  </a:txBody>
                  <a:tcPr/>
                </a:tc>
                <a:tc>
                  <a:txBody>
                    <a:bodyPr/>
                    <a:lstStyle/>
                    <a:p>
                      <a:pPr marL="28575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Similar</a:t>
                      </a:r>
                      <a:r>
                        <a:rPr lang="en-US" sz="1400" baseline="0" dirty="0" smtClean="0">
                          <a:latin typeface="Segoe UI" panose="020B0502040204020203" pitchFamily="34" charset="0"/>
                          <a:cs typeface="Segoe UI" panose="020B0502040204020203" pitchFamily="34" charset="0"/>
                        </a:rPr>
                        <a:t> to quality </a:t>
                      </a:r>
                      <a:endParaRPr lang="en-US" sz="1400" dirty="0" smtClean="0">
                        <a:latin typeface="Segoe UI" panose="020B0502040204020203" pitchFamily="34" charset="0"/>
                        <a:cs typeface="Segoe UI" panose="020B0502040204020203" pitchFamily="34" charset="0"/>
                      </a:endParaRPr>
                    </a:p>
                  </a:txBody>
                  <a:tcPr/>
                </a:tc>
                <a:extLst>
                  <a:ext uri="{0D108BD9-81ED-4DB2-BD59-A6C34878D82A}">
                    <a16:rowId xmlns="" xmlns:a16="http://schemas.microsoft.com/office/drawing/2014/main" val="10002"/>
                  </a:ext>
                </a:extLst>
              </a:tr>
              <a:tr h="538371">
                <a:tc>
                  <a:txBody>
                    <a:bodyPr/>
                    <a:lstStyle/>
                    <a:p>
                      <a:pPr marL="0" indent="0">
                        <a:buFont typeface="Arial" panose="020B0604020202020204" pitchFamily="34" charset="0"/>
                        <a:buNone/>
                      </a:pPr>
                      <a:r>
                        <a:rPr lang="en-US" sz="1400" dirty="0" smtClean="0">
                          <a:latin typeface="Segoe UI" panose="020B0502040204020203" pitchFamily="34" charset="0"/>
                          <a:cs typeface="Segoe UI" panose="020B0502040204020203" pitchFamily="34" charset="0"/>
                        </a:rPr>
                        <a:t>CPIA</a:t>
                      </a:r>
                      <a:endParaRPr lang="en-US" sz="1400" dirty="0">
                        <a:latin typeface="Segoe UI" panose="020B0502040204020203" pitchFamily="34" charset="0"/>
                        <a:cs typeface="Segoe UI" panose="020B0502040204020203" pitchFamily="34" charset="0"/>
                      </a:endParaRPr>
                    </a:p>
                  </a:txBody>
                  <a:tcPr/>
                </a:tc>
                <a:tc>
                  <a:txBody>
                    <a:bodyPr/>
                    <a:lstStyle/>
                    <a:p>
                      <a:pPr marL="0" indent="0" algn="ctr">
                        <a:buFont typeface="Arial" panose="020B0604020202020204" pitchFamily="34" charset="0"/>
                        <a:buNone/>
                      </a:pPr>
                      <a:r>
                        <a:rPr lang="en-US" sz="1400" dirty="0" smtClean="0">
                          <a:latin typeface="Segoe UI" panose="020B0502040204020203" pitchFamily="34" charset="0"/>
                          <a:cs typeface="Segoe UI" panose="020B0502040204020203" pitchFamily="34" charset="0"/>
                        </a:rPr>
                        <a:t>15%</a:t>
                      </a:r>
                      <a:endParaRPr lang="en-US" sz="1400" dirty="0">
                        <a:latin typeface="Segoe UI" panose="020B0502040204020203" pitchFamily="34" charset="0"/>
                        <a:cs typeface="Segoe UI" panose="020B0502040204020203" pitchFamily="34" charset="0"/>
                      </a:endParaRPr>
                    </a:p>
                  </a:txBody>
                  <a:tcPr/>
                </a:tc>
                <a:tc>
                  <a:txBody>
                    <a:bodyPr/>
                    <a:lstStyle/>
                    <a:p>
                      <a:pPr marL="28575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Each</a:t>
                      </a:r>
                      <a:r>
                        <a:rPr lang="en-US" sz="1400" baseline="0" dirty="0" smtClean="0">
                          <a:latin typeface="Segoe UI" panose="020B0502040204020203" pitchFamily="34" charset="0"/>
                          <a:cs typeface="Segoe UI" panose="020B0502040204020203" pitchFamily="34" charset="0"/>
                        </a:rPr>
                        <a:t> activity worth 10 points; double weight for “high” value activities; sum of activity points compared to a target</a:t>
                      </a:r>
                    </a:p>
                  </a:txBody>
                  <a:tcPr/>
                </a:tc>
                <a:extLst>
                  <a:ext uri="{0D108BD9-81ED-4DB2-BD59-A6C34878D82A}">
                    <a16:rowId xmlns="" xmlns:a16="http://schemas.microsoft.com/office/drawing/2014/main" val="10003"/>
                  </a:ext>
                </a:extLst>
              </a:tr>
              <a:tr h="991737">
                <a:tc>
                  <a:txBody>
                    <a:bodyPr/>
                    <a:lstStyle/>
                    <a:p>
                      <a:r>
                        <a:rPr lang="en-US" sz="1400" dirty="0" smtClean="0">
                          <a:latin typeface="Segoe UI" panose="020B0502040204020203" pitchFamily="34" charset="0"/>
                          <a:cs typeface="Segoe UI" panose="020B0502040204020203" pitchFamily="34" charset="0"/>
                        </a:rPr>
                        <a:t>Advancing care information</a:t>
                      </a:r>
                      <a:endParaRPr lang="en-US" sz="1400" dirty="0">
                        <a:latin typeface="Segoe UI" panose="020B0502040204020203" pitchFamily="34" charset="0"/>
                        <a:cs typeface="Segoe UI" panose="020B0502040204020203" pitchFamily="34" charset="0"/>
                      </a:endParaRPr>
                    </a:p>
                  </a:txBody>
                  <a:tcPr/>
                </a:tc>
                <a:tc>
                  <a:txBody>
                    <a:bodyPr/>
                    <a:lstStyle/>
                    <a:p>
                      <a:pPr marL="0" indent="0" algn="ctr">
                        <a:buFont typeface="Arial" panose="020B0604020202020204" pitchFamily="34" charset="0"/>
                        <a:buNone/>
                      </a:pPr>
                      <a:r>
                        <a:rPr lang="en-US" sz="1400" dirty="0" smtClean="0">
                          <a:latin typeface="Segoe UI" panose="020B0502040204020203" pitchFamily="34" charset="0"/>
                          <a:cs typeface="Segoe UI" panose="020B0502040204020203" pitchFamily="34" charset="0"/>
                        </a:rPr>
                        <a:t>25%</a:t>
                      </a:r>
                      <a:endParaRPr lang="en-US" sz="1400" dirty="0">
                        <a:latin typeface="Segoe UI" panose="020B0502040204020203" pitchFamily="34" charset="0"/>
                        <a:cs typeface="Segoe UI" panose="020B0502040204020203"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Segoe UI" panose="020B0502040204020203" pitchFamily="34" charset="0"/>
                          <a:cs typeface="Segoe UI" panose="020B0502040204020203" pitchFamily="34" charset="0"/>
                        </a:rPr>
                        <a:t>Base score of 60 points is achieved by reporting at least one use case for each available measure</a:t>
                      </a:r>
                    </a:p>
                    <a:p>
                      <a:pPr marL="285750" lvl="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Up to 10 additional performance points available per measure</a:t>
                      </a:r>
                    </a:p>
                    <a:p>
                      <a:pPr marL="285750" lvl="0" indent="-285750">
                        <a:buFont typeface="Arial" panose="020B0604020202020204" pitchFamily="34" charset="0"/>
                        <a:buChar char="•"/>
                      </a:pPr>
                      <a:r>
                        <a:rPr lang="en-US" sz="1400" dirty="0" smtClean="0">
                          <a:latin typeface="Segoe UI" panose="020B0502040204020203" pitchFamily="34" charset="0"/>
                          <a:cs typeface="Segoe UI" panose="020B0502040204020203" pitchFamily="34" charset="0"/>
                        </a:rPr>
                        <a:t>Total cap of 100 percentage points</a:t>
                      </a:r>
                      <a:r>
                        <a:rPr lang="en-US" sz="1400" baseline="0" dirty="0" smtClean="0">
                          <a:latin typeface="Segoe UI" panose="020B0502040204020203" pitchFamily="34" charset="0"/>
                          <a:cs typeface="Segoe UI" panose="020B0502040204020203" pitchFamily="34" charset="0"/>
                        </a:rPr>
                        <a:t> available </a:t>
                      </a:r>
                      <a:r>
                        <a:rPr lang="en-US" sz="1400" dirty="0" smtClean="0">
                          <a:latin typeface="Segoe UI" panose="020B0502040204020203" pitchFamily="34" charset="0"/>
                          <a:cs typeface="Segoe UI" panose="020B0502040204020203" pitchFamily="34" charset="0"/>
                        </a:rPr>
                        <a:t> </a:t>
                      </a:r>
                    </a:p>
                  </a:txBody>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A04C7166-D886-4299-8B4B-65E2924AA65C}" type="slidenum">
              <a:rPr lang="en-US" smtClean="0"/>
              <a:t>50</a:t>
            </a:fld>
            <a:endParaRPr lang="en-US" dirty="0"/>
          </a:p>
        </p:txBody>
      </p:sp>
      <p:sp>
        <p:nvSpPr>
          <p:cNvPr id="7" name="Title 1"/>
          <p:cNvSpPr txBox="1">
            <a:spLocks/>
          </p:cNvSpPr>
          <p:nvPr/>
        </p:nvSpPr>
        <p:spPr>
          <a:xfrm>
            <a:off x="762000" y="180271"/>
            <a:ext cx="7772400" cy="1038929"/>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Calculating the Composite Performance Score (CPS) for MIPS</a:t>
            </a:r>
          </a:p>
        </p:txBody>
      </p:sp>
      <p:sp>
        <p:nvSpPr>
          <p:cNvPr id="8" name="Rectangle 7"/>
          <p:cNvSpPr/>
          <p:nvPr/>
        </p:nvSpPr>
        <p:spPr>
          <a:xfrm>
            <a:off x="749300" y="5402243"/>
            <a:ext cx="7772400" cy="954107"/>
          </a:xfrm>
          <a:prstGeom prst="rect">
            <a:avLst/>
          </a:prstGeom>
          <a:solidFill>
            <a:srgbClr val="92D050"/>
          </a:solidFill>
        </p:spPr>
        <p:txBody>
          <a:bodyPr wrap="square">
            <a:spAutoFit/>
          </a:bodyPr>
          <a:lstStyle/>
          <a:p>
            <a:pPr marL="285750" indent="-285750">
              <a:buFont typeface="Wingdings" panose="05000000000000000000" pitchFamily="2" charset="2"/>
              <a:buChar char="ü"/>
            </a:pPr>
            <a:r>
              <a:rPr lang="en-US" sz="1400" spc="-110" dirty="0">
                <a:latin typeface="Segoe UI" panose="020B0502040204020203" pitchFamily="34" charset="0"/>
                <a:cs typeface="Segoe UI" panose="020B0502040204020203" pitchFamily="34" charset="0"/>
              </a:rPr>
              <a:t>Unified scoring system:</a:t>
            </a:r>
          </a:p>
          <a:p>
            <a:pPr marL="292100"/>
            <a:r>
              <a:rPr lang="en-US" sz="1400" spc="-110" dirty="0" smtClean="0">
                <a:latin typeface="Segoe UI" panose="020B0502040204020203" pitchFamily="34" charset="0"/>
                <a:cs typeface="Segoe UI" panose="020B0502040204020203" pitchFamily="34" charset="0"/>
              </a:rPr>
              <a:t>1. Converts </a:t>
            </a:r>
            <a:r>
              <a:rPr lang="en-US" sz="1400" spc="-110" dirty="0">
                <a:latin typeface="Segoe UI" panose="020B0502040204020203" pitchFamily="34" charset="0"/>
                <a:cs typeface="Segoe UI" panose="020B0502040204020203" pitchFamily="34" charset="0"/>
              </a:rPr>
              <a:t>measures/activities to points</a:t>
            </a:r>
          </a:p>
          <a:p>
            <a:pPr marL="406400" indent="-114300"/>
            <a:r>
              <a:rPr lang="en-US" sz="1400" spc="-110" dirty="0" smtClean="0">
                <a:latin typeface="Segoe UI" panose="020B0502040204020203" pitchFamily="34" charset="0"/>
                <a:cs typeface="Segoe UI" panose="020B0502040204020203" pitchFamily="34" charset="0"/>
              </a:rPr>
              <a:t>2. Eligible </a:t>
            </a:r>
            <a:r>
              <a:rPr lang="en-US" sz="1400" spc="-110" dirty="0">
                <a:latin typeface="Segoe UI" panose="020B0502040204020203" pitchFamily="34" charset="0"/>
                <a:cs typeface="Segoe UI" panose="020B0502040204020203" pitchFamily="34" charset="0"/>
              </a:rPr>
              <a:t>Clinicians will know in advance what they need to do to </a:t>
            </a:r>
            <a:r>
              <a:rPr lang="en-US" sz="1400" spc="-110" dirty="0" smtClean="0">
                <a:latin typeface="Segoe UI" panose="020B0502040204020203" pitchFamily="34" charset="0"/>
                <a:cs typeface="Segoe UI" panose="020B0502040204020203" pitchFamily="34" charset="0"/>
              </a:rPr>
              <a:t>achieve </a:t>
            </a:r>
            <a:r>
              <a:rPr lang="en-US" sz="1400" spc="-110" dirty="0">
                <a:latin typeface="Segoe UI" panose="020B0502040204020203" pitchFamily="34" charset="0"/>
                <a:cs typeface="Segoe UI" panose="020B0502040204020203" pitchFamily="34" charset="0"/>
              </a:rPr>
              <a:t>top </a:t>
            </a:r>
            <a:r>
              <a:rPr lang="en-US" sz="1400" spc="-110" dirty="0" smtClean="0">
                <a:latin typeface="Segoe UI" panose="020B0502040204020203" pitchFamily="34" charset="0"/>
                <a:cs typeface="Segoe UI" panose="020B0502040204020203" pitchFamily="34" charset="0"/>
              </a:rPr>
              <a:t>performance</a:t>
            </a:r>
            <a:endParaRPr lang="en-US" sz="1400" spc="-110" dirty="0">
              <a:latin typeface="Segoe UI" panose="020B0502040204020203" pitchFamily="34" charset="0"/>
              <a:cs typeface="Segoe UI" panose="020B0502040204020203" pitchFamily="34" charset="0"/>
            </a:endParaRPr>
          </a:p>
          <a:p>
            <a:pPr indent="292100"/>
            <a:r>
              <a:rPr lang="en-US" sz="1400" spc="-110" dirty="0" smtClean="0">
                <a:latin typeface="Segoe UI" panose="020B0502040204020203" pitchFamily="34" charset="0"/>
                <a:cs typeface="Segoe UI" panose="020B0502040204020203" pitchFamily="34" charset="0"/>
              </a:rPr>
              <a:t>3. Partial </a:t>
            </a:r>
            <a:r>
              <a:rPr lang="en-US" sz="1400" spc="-110" dirty="0">
                <a:latin typeface="Segoe UI" panose="020B0502040204020203" pitchFamily="34" charset="0"/>
                <a:cs typeface="Segoe UI" panose="020B0502040204020203" pitchFamily="34" charset="0"/>
              </a:rPr>
              <a:t>credit available</a:t>
            </a:r>
          </a:p>
        </p:txBody>
      </p:sp>
    </p:spTree>
    <p:extLst>
      <p:ext uri="{BB962C8B-B14F-4D97-AF65-F5344CB8AC3E}">
        <p14:creationId xmlns:p14="http://schemas.microsoft.com/office/powerpoint/2010/main" val="2361047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51</a:t>
            </a:fld>
            <a:endParaRPr lang="en-US"/>
          </a:p>
        </p:txBody>
      </p:sp>
      <p:sp>
        <p:nvSpPr>
          <p:cNvPr id="7" name="Title 1"/>
          <p:cNvSpPr>
            <a:spLocks noGrp="1"/>
          </p:cNvSpPr>
          <p:nvPr>
            <p:ph type="title"/>
          </p:nvPr>
        </p:nvSpPr>
        <p:spPr>
          <a:xfrm>
            <a:off x="304800" y="346075"/>
            <a:ext cx="8534400" cy="1524000"/>
          </a:xfrm>
          <a:solidFill>
            <a:schemeClr val="accent5">
              <a:lumMod val="20000"/>
              <a:lumOff val="80000"/>
            </a:schemeClr>
          </a:solidFill>
        </p:spPr>
        <p:txBody>
          <a:bodyPr>
            <a:normAutofit/>
          </a:bodyPr>
          <a:lstStyle/>
          <a:p>
            <a:r>
              <a:rPr lang="en-US" sz="3000" b="1" dirty="0" smtClean="0">
                <a:latin typeface="Aharoni" panose="02010803020104030203" pitchFamily="2" charset="-79"/>
                <a:cs typeface="Aharoni" panose="02010803020104030203" pitchFamily="2" charset="-79"/>
              </a:rPr>
              <a:t>How do I get my data to CMS?</a:t>
            </a:r>
            <a:br>
              <a:rPr lang="en-US" sz="3000" b="1" dirty="0" smtClean="0">
                <a:latin typeface="Aharoni" panose="02010803020104030203" pitchFamily="2" charset="-79"/>
                <a:cs typeface="Aharoni" panose="02010803020104030203" pitchFamily="2" charset="-79"/>
              </a:rPr>
            </a:br>
            <a:r>
              <a:rPr lang="en-US" sz="3000" i="1" dirty="0" smtClean="0">
                <a:latin typeface="Aharoni" panose="02010803020104030203" pitchFamily="2" charset="-79"/>
                <a:cs typeface="Aharoni" panose="02010803020104030203" pitchFamily="2" charset="-79"/>
              </a:rPr>
              <a:t>Data Submission for MIPS</a:t>
            </a:r>
            <a:endParaRPr lang="en-US" sz="3000" i="1" dirty="0">
              <a:latin typeface="Aharoni" panose="02010803020104030203" pitchFamily="2" charset="-79"/>
              <a:cs typeface="Aharoni" panose="02010803020104030203" pitchFamily="2" charset="-79"/>
            </a:endParaRPr>
          </a:p>
        </p:txBody>
      </p:sp>
      <p:pic>
        <p:nvPicPr>
          <p:cNvPr id="8" name="Picture 3" descr="C:\Users\S7LP\AppData\Local\Microsoft\Windows\Temporary Internet Files\Content.IE5\6LSDOE03\data_migration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95625"/>
            <a:ext cx="2083647" cy="20383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200400" y="42672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465069" y="3390900"/>
            <a:ext cx="2438400" cy="1447800"/>
          </a:xfrm>
          <a:prstGeom prst="rect">
            <a:avLst/>
          </a:prstGeom>
        </p:spPr>
      </p:pic>
    </p:spTree>
    <p:extLst>
      <p:ext uri="{BB962C8B-B14F-4D97-AF65-F5344CB8AC3E}">
        <p14:creationId xmlns:p14="http://schemas.microsoft.com/office/powerpoint/2010/main" val="2551379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52</a:t>
            </a:fld>
            <a:endParaRPr lang="en-US"/>
          </a:p>
        </p:txBody>
      </p:sp>
      <p:sp>
        <p:nvSpPr>
          <p:cNvPr id="5" name="5-Point Star 4"/>
          <p:cNvSpPr/>
          <p:nvPr/>
        </p:nvSpPr>
        <p:spPr>
          <a:xfrm>
            <a:off x="721065" y="3242624"/>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85800" y="2286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17375E"/>
                </a:solidFill>
                <a:latin typeface="Aharoni" panose="02010803020104030203" pitchFamily="2" charset="-79"/>
                <a:ea typeface="Segoe UI" panose="020B0502040204020203" pitchFamily="34" charset="0"/>
                <a:cs typeface="Aharoni" panose="02010803020104030203" pitchFamily="2" charset="-79"/>
              </a:rPr>
              <a:t>PROPOSED RULE</a:t>
            </a:r>
          </a:p>
          <a:p>
            <a:r>
              <a:rPr lang="en-US" sz="2800" dirty="0" smtClean="0">
                <a:solidFill>
                  <a:srgbClr val="17375E"/>
                </a:solidFill>
                <a:latin typeface="Aharoni" panose="02010803020104030203" pitchFamily="2" charset="-79"/>
                <a:ea typeface="Segoe UI" panose="020B0502040204020203" pitchFamily="34" charset="0"/>
                <a:cs typeface="Aharoni" panose="02010803020104030203" pitchFamily="2" charset="-79"/>
              </a:rPr>
              <a:t>MIPS Data Submission Options</a:t>
            </a:r>
          </a:p>
          <a:p>
            <a:r>
              <a:rPr lang="en-US" sz="2800" dirty="0" smtClean="0">
                <a:solidFill>
                  <a:srgbClr val="17375E"/>
                </a:solidFill>
                <a:latin typeface="Aharoni" panose="02010803020104030203" pitchFamily="2" charset="-79"/>
                <a:ea typeface="Segoe UI" panose="020B0502040204020203" pitchFamily="34" charset="0"/>
                <a:cs typeface="Aharoni" panose="02010803020104030203" pitchFamily="2" charset="-79"/>
              </a:rPr>
              <a:t>Quality and Resource Use </a:t>
            </a:r>
            <a:endParaRPr lang="en-US" sz="2800" dirty="0">
              <a:solidFill>
                <a:srgbClr val="17375E"/>
              </a:solidFill>
              <a:latin typeface="Aharoni" panose="02010803020104030203" pitchFamily="2" charset="-79"/>
              <a:ea typeface="Segoe UI" panose="020B0502040204020203" pitchFamily="34" charset="0"/>
              <a:cs typeface="Aharoni" panose="02010803020104030203" pitchFamily="2" charset="-79"/>
            </a:endParaRPr>
          </a:p>
        </p:txBody>
      </p:sp>
      <p:sp>
        <p:nvSpPr>
          <p:cNvPr id="7" name="Title 1"/>
          <p:cNvSpPr txBox="1">
            <a:spLocks/>
          </p:cNvSpPr>
          <p:nvPr/>
        </p:nvSpPr>
        <p:spPr>
          <a:xfrm>
            <a:off x="516964" y="4114800"/>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itle 1"/>
          <p:cNvSpPr txBox="1">
            <a:spLocks/>
          </p:cNvSpPr>
          <p:nvPr/>
        </p:nvSpPr>
        <p:spPr>
          <a:xfrm>
            <a:off x="368688" y="6019800"/>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9" name="Group 8"/>
          <p:cNvGrpSpPr/>
          <p:nvPr/>
        </p:nvGrpSpPr>
        <p:grpSpPr>
          <a:xfrm>
            <a:off x="747051" y="5387658"/>
            <a:ext cx="857956" cy="606049"/>
            <a:chOff x="3352800" y="3370576"/>
            <a:chExt cx="1179781" cy="768304"/>
          </a:xfrm>
        </p:grpSpPr>
        <p:sp>
          <p:nvSpPr>
            <p:cNvPr id="10" name="Rectangle 9"/>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Cross, Plus, Symbol, Sign, Addition, Health, Medicin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4951954" y="1700132"/>
            <a:ext cx="3202491" cy="35394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Group Reporting</a:t>
            </a:r>
            <a:endParaRPr lang="en-US" sz="1700" spc="-110" dirty="0">
              <a:latin typeface="MV Boli" panose="02000500030200090000" pitchFamily="2" charset="0"/>
              <a:cs typeface="MV Boli" panose="02000500030200090000" pitchFamily="2"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801172084"/>
              </p:ext>
            </p:extLst>
          </p:nvPr>
        </p:nvGraphicFramePr>
        <p:xfrm>
          <a:off x="2093400" y="3237657"/>
          <a:ext cx="6245763" cy="3315543"/>
        </p:xfrm>
        <a:graphic>
          <a:graphicData uri="http://schemas.openxmlformats.org/drawingml/2006/table">
            <a:tbl>
              <a:tblPr firstRow="1" firstCol="1" bandRow="1">
                <a:tableStyleId>{5C22544A-7EE6-4342-B048-85BDC9FD1C3A}</a:tableStyleId>
              </a:tblPr>
              <a:tblGrid>
                <a:gridCol w="2768535"/>
                <a:gridCol w="3477228"/>
              </a:tblGrid>
              <a:tr h="2096343">
                <a:tc>
                  <a:txBody>
                    <a:bodyPr/>
                    <a:lstStyle/>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Claims</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QCDR</a:t>
                      </a:r>
                      <a:endParaRPr lang="en-US" sz="1600" b="0" dirty="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Qualified Registry</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EHR Vendors</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Administrative Claims (No submission required)</a:t>
                      </a:r>
                      <a:endParaRPr lang="en-US" sz="1600" b="0" dirty="0" smtClean="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c>
                  <a:txBody>
                    <a:bodyPr/>
                    <a:lstStyle/>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QCDR</a:t>
                      </a: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Qualified Registry</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EHR Vendors</a:t>
                      </a:r>
                      <a:endParaRPr lang="en-US" sz="1600" b="0" dirty="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CMS Web Interface (groups of 25 or more)</a:t>
                      </a: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CAHPS for MIPS </a:t>
                      </a:r>
                      <a:r>
                        <a:rPr lang="en-US" sz="1600" b="0" dirty="0" smtClean="0">
                          <a:solidFill>
                            <a:srgbClr val="17375E"/>
                          </a:solidFill>
                          <a:effectLst/>
                          <a:latin typeface="Segoe UI" panose="020B0502040204020203" pitchFamily="34" charset="0"/>
                          <a:cs typeface="Segoe UI" panose="020B0502040204020203" pitchFamily="34" charset="0"/>
                        </a:rPr>
                        <a:t>Survey</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Administrative Claims (No submission required)</a:t>
                      </a:r>
                      <a:endParaRPr lang="en-US" sz="1600" b="0" dirty="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r>
              <a:tr h="594212">
                <a:tc>
                  <a:txBody>
                    <a:bodyPr/>
                    <a:lstStyle/>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Administrative  Claims </a:t>
                      </a:r>
                      <a:r>
                        <a:rPr lang="en-US" sz="1600" b="0" dirty="0" smtClean="0">
                          <a:solidFill>
                            <a:srgbClr val="17375E"/>
                          </a:solidFill>
                          <a:effectLst/>
                          <a:latin typeface="Segoe UI" panose="020B0502040204020203" pitchFamily="34" charset="0"/>
                          <a:cs typeface="Segoe UI" panose="020B0502040204020203" pitchFamily="34" charset="0"/>
                        </a:rPr>
                        <a:t>(No </a:t>
                      </a:r>
                      <a:r>
                        <a:rPr lang="en-US" sz="1600" b="0" dirty="0">
                          <a:solidFill>
                            <a:srgbClr val="17375E"/>
                          </a:solidFill>
                          <a:effectLst/>
                          <a:latin typeface="Segoe UI" panose="020B0502040204020203" pitchFamily="34" charset="0"/>
                          <a:cs typeface="Segoe UI" panose="020B0502040204020203" pitchFamily="34" charset="0"/>
                        </a:rPr>
                        <a:t>submission required)</a:t>
                      </a:r>
                      <a:endParaRPr lang="en-US" sz="1600" b="0" dirty="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c>
                  <a:txBody>
                    <a:bodyPr/>
                    <a:lstStyle/>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Administrative Claims </a:t>
                      </a:r>
                      <a:r>
                        <a:rPr lang="en-US" sz="1600" b="0" dirty="0" smtClean="0">
                          <a:solidFill>
                            <a:srgbClr val="17375E"/>
                          </a:solidFill>
                          <a:effectLst/>
                          <a:latin typeface="Segoe UI" panose="020B0502040204020203" pitchFamily="34" charset="0"/>
                          <a:cs typeface="Segoe UI" panose="020B0502040204020203" pitchFamily="34" charset="0"/>
                        </a:rPr>
                        <a:t>(No </a:t>
                      </a:r>
                      <a:r>
                        <a:rPr lang="en-US" sz="1600" b="0" dirty="0">
                          <a:solidFill>
                            <a:srgbClr val="17375E"/>
                          </a:solidFill>
                          <a:effectLst/>
                          <a:latin typeface="Segoe UI" panose="020B0502040204020203" pitchFamily="34" charset="0"/>
                          <a:cs typeface="Segoe UI" panose="020B0502040204020203" pitchFamily="34" charset="0"/>
                        </a:rPr>
                        <a:t>submission required</a:t>
                      </a:r>
                      <a:r>
                        <a:rPr lang="en-US" sz="1600" b="0" dirty="0" smtClean="0">
                          <a:solidFill>
                            <a:srgbClr val="17375E"/>
                          </a:solidFill>
                          <a:effectLst/>
                          <a:latin typeface="Segoe UI" panose="020B0502040204020203" pitchFamily="34" charset="0"/>
                          <a:cs typeface="Segoe UI" panose="020B0502040204020203" pitchFamily="34" charset="0"/>
                        </a:rPr>
                        <a:t>)</a:t>
                      </a:r>
                    </a:p>
                    <a:p>
                      <a:pPr marL="285750" marR="0" indent="-285750">
                        <a:spcBef>
                          <a:spcPts val="0"/>
                        </a:spcBef>
                        <a:spcAft>
                          <a:spcPts val="0"/>
                        </a:spcAft>
                        <a:buFont typeface="Wingdings" panose="05000000000000000000" pitchFamily="2" charset="2"/>
                        <a:buChar char="ü"/>
                      </a:pPr>
                      <a:endParaRPr lang="en-US" sz="1600" b="0" dirty="0" smtClean="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endParaRPr lang="en-US" sz="1600" b="0" dirty="0" smtClean="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indent="0">
                        <a:spcBef>
                          <a:spcPts val="0"/>
                        </a:spcBef>
                        <a:spcAft>
                          <a:spcPts val="0"/>
                        </a:spcAft>
                        <a:buFont typeface="Wingdings" panose="05000000000000000000" pitchFamily="2" charset="2"/>
                        <a:buNone/>
                      </a:pPr>
                      <a:endParaRPr lang="en-US" sz="1600" b="0" dirty="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r>
            </a:tbl>
          </a:graphicData>
        </a:graphic>
      </p:graphicFrame>
      <p:sp>
        <p:nvSpPr>
          <p:cNvPr id="14" name="TextBox 13"/>
          <p:cNvSpPr txBox="1"/>
          <p:nvPr/>
        </p:nvSpPr>
        <p:spPr>
          <a:xfrm>
            <a:off x="1979030" y="1712502"/>
            <a:ext cx="3202491" cy="35394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Individual Reporting</a:t>
            </a:r>
            <a:endParaRPr lang="en-US" sz="1700" spc="-110" dirty="0">
              <a:latin typeface="MV Boli" panose="02000500030200090000" pitchFamily="2" charset="0"/>
              <a:cs typeface="MV Boli" panose="02000500030200090000" pitchFamily="2" charset="0"/>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0705" r="58591"/>
          <a:stretch/>
        </p:blipFill>
        <p:spPr>
          <a:xfrm>
            <a:off x="3393256" y="1973197"/>
            <a:ext cx="374037" cy="1234963"/>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20705" r="58591"/>
          <a:stretch/>
        </p:blipFill>
        <p:spPr>
          <a:xfrm>
            <a:off x="5867400" y="2002694"/>
            <a:ext cx="374037" cy="1234963"/>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0705" r="58591"/>
          <a:stretch/>
        </p:blipFill>
        <p:spPr>
          <a:xfrm>
            <a:off x="6140213" y="2097089"/>
            <a:ext cx="374037" cy="1234963"/>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0705" r="58591"/>
          <a:stretch/>
        </p:blipFill>
        <p:spPr>
          <a:xfrm>
            <a:off x="6441601" y="2011325"/>
            <a:ext cx="374037" cy="1234963"/>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0705" r="58591"/>
          <a:stretch/>
        </p:blipFill>
        <p:spPr>
          <a:xfrm>
            <a:off x="6714957" y="2066445"/>
            <a:ext cx="374037" cy="1234963"/>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20705" r="58591"/>
          <a:stretch/>
        </p:blipFill>
        <p:spPr>
          <a:xfrm>
            <a:off x="7032733" y="1990324"/>
            <a:ext cx="374037" cy="1234963"/>
          </a:xfrm>
          <a:prstGeom prst="rect">
            <a:avLst/>
          </a:prstGeom>
        </p:spPr>
      </p:pic>
    </p:spTree>
    <p:extLst>
      <p:ext uri="{BB962C8B-B14F-4D97-AF65-F5344CB8AC3E}">
        <p14:creationId xmlns:p14="http://schemas.microsoft.com/office/powerpoint/2010/main" val="9984369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53</a:t>
            </a:fld>
            <a:endParaRPr lang="en-US"/>
          </a:p>
        </p:txBody>
      </p:sp>
      <p:sp>
        <p:nvSpPr>
          <p:cNvPr id="6" name="Title 1"/>
          <p:cNvSpPr txBox="1">
            <a:spLocks/>
          </p:cNvSpPr>
          <p:nvPr/>
        </p:nvSpPr>
        <p:spPr>
          <a:xfrm>
            <a:off x="685800" y="2286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17375E"/>
                </a:solidFill>
                <a:latin typeface="Aharoni" panose="02010803020104030203" pitchFamily="2" charset="-79"/>
                <a:ea typeface="Segoe UI" panose="020B0502040204020203" pitchFamily="34" charset="0"/>
                <a:cs typeface="Aharoni" panose="02010803020104030203" pitchFamily="2" charset="-79"/>
              </a:rPr>
              <a:t>PROPOSED RULE</a:t>
            </a:r>
          </a:p>
          <a:p>
            <a:r>
              <a:rPr lang="en-US" sz="2800" dirty="0" smtClean="0">
                <a:solidFill>
                  <a:srgbClr val="17375E"/>
                </a:solidFill>
                <a:latin typeface="Aharoni" panose="02010803020104030203" pitchFamily="2" charset="-79"/>
                <a:ea typeface="Segoe UI" panose="020B0502040204020203" pitchFamily="34" charset="0"/>
                <a:cs typeface="Aharoni" panose="02010803020104030203" pitchFamily="2" charset="-79"/>
              </a:rPr>
              <a:t>MIPS Data Submission Options</a:t>
            </a:r>
          </a:p>
          <a:p>
            <a:r>
              <a:rPr lang="en-US" sz="2800" dirty="0">
                <a:solidFill>
                  <a:srgbClr val="17375E"/>
                </a:solidFill>
                <a:latin typeface="Aharoni" panose="02010803020104030203" pitchFamily="2" charset="-79"/>
                <a:ea typeface="Segoe UI" panose="020B0502040204020203" pitchFamily="34" charset="0"/>
                <a:cs typeface="Aharoni" panose="02010803020104030203" pitchFamily="2" charset="-79"/>
              </a:rPr>
              <a:t>Advancing Care Information and </a:t>
            </a:r>
            <a:r>
              <a:rPr lang="en-US" sz="2800" dirty="0" smtClean="0">
                <a:solidFill>
                  <a:srgbClr val="17375E"/>
                </a:solidFill>
                <a:latin typeface="Aharoni" panose="02010803020104030203" pitchFamily="2" charset="-79"/>
                <a:ea typeface="Segoe UI" panose="020B0502040204020203" pitchFamily="34" charset="0"/>
                <a:cs typeface="Aharoni" panose="02010803020104030203" pitchFamily="2" charset="-79"/>
              </a:rPr>
              <a:t>CPIA</a:t>
            </a:r>
            <a:endParaRPr lang="en-US" sz="2800" dirty="0">
              <a:solidFill>
                <a:srgbClr val="17375E"/>
              </a:solidFill>
              <a:latin typeface="Aharoni" panose="02010803020104030203" pitchFamily="2" charset="-79"/>
              <a:ea typeface="Segoe UI" panose="020B0502040204020203" pitchFamily="34" charset="0"/>
              <a:cs typeface="Aharoni" panose="02010803020104030203" pitchFamily="2" charset="-79"/>
            </a:endParaRPr>
          </a:p>
        </p:txBody>
      </p:sp>
      <p:sp>
        <p:nvSpPr>
          <p:cNvPr id="12" name="TextBox 11"/>
          <p:cNvSpPr txBox="1"/>
          <p:nvPr/>
        </p:nvSpPr>
        <p:spPr>
          <a:xfrm>
            <a:off x="4951954" y="1700132"/>
            <a:ext cx="3202491" cy="35394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Group Reporting</a:t>
            </a:r>
            <a:endParaRPr lang="en-US" sz="1700" spc="-110" dirty="0">
              <a:latin typeface="MV Boli" panose="02000500030200090000" pitchFamily="2" charset="0"/>
              <a:cs typeface="MV Boli" panose="02000500030200090000" pitchFamily="2" charset="0"/>
            </a:endParaRPr>
          </a:p>
        </p:txBody>
      </p:sp>
      <p:sp>
        <p:nvSpPr>
          <p:cNvPr id="14" name="TextBox 13"/>
          <p:cNvSpPr txBox="1"/>
          <p:nvPr/>
        </p:nvSpPr>
        <p:spPr>
          <a:xfrm>
            <a:off x="1979030" y="1712502"/>
            <a:ext cx="3202491" cy="353943"/>
          </a:xfrm>
          <a:prstGeom prst="rect">
            <a:avLst/>
          </a:prstGeom>
          <a:noFill/>
        </p:spPr>
        <p:txBody>
          <a:bodyPr wrap="square" rtlCol="0">
            <a:spAutoFit/>
          </a:bodyPr>
          <a:lstStyle/>
          <a:p>
            <a:pPr algn="ctr"/>
            <a:r>
              <a:rPr lang="en-US" sz="1700" spc="-110" dirty="0" smtClean="0">
                <a:latin typeface="MV Boli" panose="02000500030200090000" pitchFamily="2" charset="0"/>
                <a:cs typeface="MV Boli" panose="02000500030200090000" pitchFamily="2" charset="0"/>
              </a:rPr>
              <a:t>Individual Reporting</a:t>
            </a:r>
            <a:endParaRPr lang="en-US" sz="1700" spc="-110" dirty="0">
              <a:latin typeface="MV Boli" panose="02000500030200090000" pitchFamily="2" charset="0"/>
              <a:cs typeface="MV Boli" panose="02000500030200090000" pitchFamily="2" charset="0"/>
            </a:endParaRP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3393256" y="1973197"/>
            <a:ext cx="374037" cy="1234963"/>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5867400" y="2002694"/>
            <a:ext cx="374037" cy="1234963"/>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140213" y="2097089"/>
            <a:ext cx="374037" cy="1234963"/>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441601" y="2011325"/>
            <a:ext cx="374037" cy="1234963"/>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6714957" y="2066445"/>
            <a:ext cx="374037" cy="1234963"/>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0705" r="58591"/>
          <a:stretch/>
        </p:blipFill>
        <p:spPr>
          <a:xfrm>
            <a:off x="7032733" y="1990324"/>
            <a:ext cx="374037" cy="123496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58704954"/>
              </p:ext>
            </p:extLst>
          </p:nvPr>
        </p:nvGraphicFramePr>
        <p:xfrm>
          <a:off x="2212437" y="3276600"/>
          <a:ext cx="6245763" cy="3169920"/>
        </p:xfrm>
        <a:graphic>
          <a:graphicData uri="http://schemas.openxmlformats.org/drawingml/2006/table">
            <a:tbl>
              <a:tblPr firstRow="1" firstCol="1" bandRow="1">
                <a:tableStyleId>{5C22544A-7EE6-4342-B048-85BDC9FD1C3A}</a:tableStyleId>
              </a:tblPr>
              <a:tblGrid>
                <a:gridCol w="2768535"/>
                <a:gridCol w="3477228"/>
              </a:tblGrid>
              <a:tr h="990577">
                <a:tc>
                  <a:txBody>
                    <a:bodyPr/>
                    <a:lstStyle/>
                    <a:p>
                      <a:pPr marL="285750" marR="0" indent="-285750">
                        <a:spcBef>
                          <a:spcPts val="0"/>
                        </a:spcBef>
                        <a:spcAft>
                          <a:spcPts val="0"/>
                        </a:spcAft>
                        <a:buFont typeface="Wingdings" panose="05000000000000000000" pitchFamily="2" charset="2"/>
                        <a:buChar char="ü"/>
                      </a:pPr>
                      <a:r>
                        <a:rPr lang="en-US" sz="1600" b="0" baseline="0" dirty="0" smtClean="0">
                          <a:solidFill>
                            <a:srgbClr val="17375E"/>
                          </a:solidFill>
                          <a:effectLst/>
                          <a:latin typeface="Segoe UI" panose="020B0502040204020203" pitchFamily="34" charset="0"/>
                          <a:cs typeface="Segoe UI" panose="020B0502040204020203" pitchFamily="34" charset="0"/>
                        </a:rPr>
                        <a:t>Attestation</a:t>
                      </a:r>
                      <a:endParaRPr lang="en-US" sz="1600" b="0" dirty="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QCDR</a:t>
                      </a: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Qualified Registry</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EHR Vendor</a:t>
                      </a:r>
                      <a:endParaRPr lang="en-US" sz="1600" b="0" dirty="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baseline="0" dirty="0" smtClean="0">
                          <a:solidFill>
                            <a:srgbClr val="17375E"/>
                          </a:solidFill>
                          <a:effectLst/>
                          <a:latin typeface="Segoe UI" panose="020B0502040204020203" pitchFamily="34" charset="0"/>
                          <a:cs typeface="Segoe UI" panose="020B0502040204020203" pitchFamily="34" charset="0"/>
                        </a:rPr>
                        <a:t>Attestation</a:t>
                      </a:r>
                      <a:endParaRPr lang="en-US" sz="1600" b="0" dirty="0" smtClean="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QCDR</a:t>
                      </a:r>
                      <a:endParaRPr lang="en-US" sz="1600" b="0" dirty="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Qualified Registry</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EHR Vendor</a:t>
                      </a:r>
                      <a:endParaRPr lang="en-US" sz="1600" b="0" baseline="0" dirty="0" smtClean="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kern="1200" dirty="0" smtClean="0">
                          <a:solidFill>
                            <a:srgbClr val="17375E"/>
                          </a:solidFill>
                          <a:effectLst/>
                          <a:latin typeface="Segoe UI" panose="020B0502040204020203" pitchFamily="34" charset="0"/>
                          <a:ea typeface="+mn-ea"/>
                          <a:cs typeface="Segoe UI" panose="020B0502040204020203" pitchFamily="34" charset="0"/>
                        </a:rPr>
                        <a:t>CMS Web Interface (groups of 25 or more)</a:t>
                      </a:r>
                      <a:endParaRPr lang="en-US" sz="1600" b="0" dirty="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r>
              <a:tr h="133193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baseline="0" dirty="0" smtClean="0">
                          <a:solidFill>
                            <a:srgbClr val="17375E"/>
                          </a:solidFill>
                          <a:effectLst/>
                          <a:latin typeface="Segoe UI" panose="020B0502040204020203" pitchFamily="34" charset="0"/>
                          <a:cs typeface="Segoe UI" panose="020B0502040204020203" pitchFamily="34" charset="0"/>
                        </a:rPr>
                        <a:t>Attestation</a:t>
                      </a:r>
                      <a:endParaRPr lang="en-US" sz="1600" b="0" dirty="0" smtClean="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QCDR</a:t>
                      </a:r>
                      <a:endParaRPr lang="en-US" sz="1600" b="0" dirty="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Qualified Registry</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EHR Vendor</a:t>
                      </a:r>
                      <a:endParaRPr lang="en-US" sz="1600" b="0" baseline="0" dirty="0" smtClean="0">
                        <a:solidFill>
                          <a:srgbClr val="17375E"/>
                        </a:solidFill>
                        <a:effectLst/>
                        <a:latin typeface="Segoe UI" panose="020B0502040204020203" pitchFamily="34" charset="0"/>
                        <a:cs typeface="Segoe UI" panose="020B0502040204020203"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kern="1200" dirty="0" smtClean="0">
                          <a:solidFill>
                            <a:srgbClr val="17375E"/>
                          </a:solidFill>
                          <a:effectLst/>
                          <a:latin typeface="Segoe UI" panose="020B0502040204020203" pitchFamily="34" charset="0"/>
                          <a:ea typeface="+mn-ea"/>
                          <a:cs typeface="Segoe UI" panose="020B0502040204020203" pitchFamily="34" charset="0"/>
                        </a:rPr>
                        <a:t>Administrative  Claims (No submission required)</a:t>
                      </a:r>
                    </a:p>
                    <a:p>
                      <a:pPr marL="0" marR="0">
                        <a:spcBef>
                          <a:spcPts val="0"/>
                        </a:spcBef>
                        <a:spcAft>
                          <a:spcPts val="0"/>
                        </a:spcAft>
                      </a:pPr>
                      <a:endParaRPr lang="en-US" sz="1600" b="0" dirty="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baseline="0" dirty="0" smtClean="0">
                          <a:solidFill>
                            <a:srgbClr val="17375E"/>
                          </a:solidFill>
                          <a:effectLst/>
                          <a:latin typeface="Segoe UI" panose="020B0502040204020203" pitchFamily="34" charset="0"/>
                          <a:cs typeface="Segoe UI" panose="020B0502040204020203" pitchFamily="34" charset="0"/>
                        </a:rPr>
                        <a:t>Attestation</a:t>
                      </a:r>
                      <a:endParaRPr lang="en-US" sz="1600" b="0" dirty="0" smtClean="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QCDR</a:t>
                      </a:r>
                      <a:endParaRPr lang="en-US" sz="1600" b="0" dirty="0">
                        <a:solidFill>
                          <a:srgbClr val="17375E"/>
                        </a:solidFill>
                        <a:effectLst/>
                        <a:latin typeface="Segoe UI" panose="020B0502040204020203" pitchFamily="34" charset="0"/>
                        <a:cs typeface="Segoe UI" panose="020B0502040204020203" pitchFamily="34" charset="0"/>
                      </a:endParaRPr>
                    </a:p>
                    <a:p>
                      <a:pPr marL="285750" marR="0" indent="-285750">
                        <a:spcBef>
                          <a:spcPts val="0"/>
                        </a:spcBef>
                        <a:spcAft>
                          <a:spcPts val="0"/>
                        </a:spcAft>
                        <a:buFont typeface="Wingdings" panose="05000000000000000000" pitchFamily="2" charset="2"/>
                        <a:buChar char="ü"/>
                      </a:pPr>
                      <a:r>
                        <a:rPr lang="en-US" sz="1600" b="0" dirty="0">
                          <a:solidFill>
                            <a:srgbClr val="17375E"/>
                          </a:solidFill>
                          <a:effectLst/>
                          <a:latin typeface="Segoe UI" panose="020B0502040204020203" pitchFamily="34" charset="0"/>
                          <a:cs typeface="Segoe UI" panose="020B0502040204020203" pitchFamily="34" charset="0"/>
                        </a:rPr>
                        <a:t>Qualified Registry</a:t>
                      </a:r>
                    </a:p>
                    <a:p>
                      <a:pPr marL="285750" marR="0" indent="-285750">
                        <a:spcBef>
                          <a:spcPts val="0"/>
                        </a:spcBef>
                        <a:spcAft>
                          <a:spcPts val="0"/>
                        </a:spcAft>
                        <a:buFont typeface="Wingdings" panose="05000000000000000000" pitchFamily="2" charset="2"/>
                        <a:buChar char="ü"/>
                      </a:pPr>
                      <a:r>
                        <a:rPr lang="en-US" sz="1600" b="0" dirty="0" smtClean="0">
                          <a:solidFill>
                            <a:srgbClr val="17375E"/>
                          </a:solidFill>
                          <a:effectLst/>
                          <a:latin typeface="Segoe UI" panose="020B0502040204020203" pitchFamily="34" charset="0"/>
                          <a:cs typeface="Segoe UI" panose="020B0502040204020203" pitchFamily="34" charset="0"/>
                        </a:rPr>
                        <a:t>EHR Vendor</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kern="1200" dirty="0" smtClean="0">
                          <a:solidFill>
                            <a:srgbClr val="17375E"/>
                          </a:solidFill>
                          <a:effectLst/>
                          <a:latin typeface="Segoe UI" panose="020B0502040204020203" pitchFamily="34" charset="0"/>
                          <a:ea typeface="+mn-ea"/>
                          <a:cs typeface="Segoe UI" panose="020B0502040204020203" pitchFamily="34" charset="0"/>
                        </a:rPr>
                        <a:t>CMS Web Interface (groups of 25 or more)</a:t>
                      </a:r>
                      <a:endParaRPr lang="en-US" sz="1600" b="0" dirty="0" smtClean="0">
                        <a:solidFill>
                          <a:srgbClr val="17375E"/>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accent3"/>
                    </a:solidFill>
                  </a:tcPr>
                </a:tc>
              </a:tr>
            </a:tbl>
          </a:graphicData>
        </a:graphic>
      </p:graphicFrame>
      <p:sp>
        <p:nvSpPr>
          <p:cNvPr id="22" name="TextBox 21"/>
          <p:cNvSpPr txBox="1"/>
          <p:nvPr/>
        </p:nvSpPr>
        <p:spPr>
          <a:xfrm>
            <a:off x="705616" y="3158536"/>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23" name="Title 1"/>
          <p:cNvSpPr txBox="1">
            <a:spLocks/>
          </p:cNvSpPr>
          <p:nvPr/>
        </p:nvSpPr>
        <p:spPr>
          <a:xfrm>
            <a:off x="457200" y="4267200"/>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itle 1"/>
          <p:cNvSpPr txBox="1">
            <a:spLocks/>
          </p:cNvSpPr>
          <p:nvPr/>
        </p:nvSpPr>
        <p:spPr>
          <a:xfrm>
            <a:off x="364353" y="5715000"/>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CPIA</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685800" y="4756428"/>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27" name="TextBox 26"/>
          <p:cNvSpPr txBox="1"/>
          <p:nvPr/>
        </p:nvSpPr>
        <p:spPr>
          <a:xfrm>
            <a:off x="888317" y="4992424"/>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Tree>
    <p:extLst>
      <p:ext uri="{BB962C8B-B14F-4D97-AF65-F5344CB8AC3E}">
        <p14:creationId xmlns:p14="http://schemas.microsoft.com/office/powerpoint/2010/main" val="30662255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54</a:t>
            </a:fld>
            <a:endParaRPr lang="en-US"/>
          </a:p>
        </p:txBody>
      </p:sp>
      <p:sp>
        <p:nvSpPr>
          <p:cNvPr id="6" name="Title 1"/>
          <p:cNvSpPr txBox="1">
            <a:spLocks/>
          </p:cNvSpPr>
          <p:nvPr/>
        </p:nvSpPr>
        <p:spPr>
          <a:xfrm>
            <a:off x="0" y="2590800"/>
            <a:ext cx="9144000" cy="1524000"/>
          </a:xfrm>
          <a:prstGeom prst="rect">
            <a:avLst/>
          </a:prstGeom>
          <a:solidFill>
            <a:srgbClr val="92D050"/>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Segoe UI" panose="020B0502040204020203" pitchFamily="34" charset="0"/>
                <a:cs typeface="Segoe UI" panose="020B0502040204020203" pitchFamily="34" charset="0"/>
              </a:rPr>
              <a:t>Proposed Rule</a:t>
            </a:r>
          </a:p>
          <a:p>
            <a:r>
              <a:rPr lang="en-US" sz="3600" dirty="0" smtClean="0">
                <a:latin typeface="Segoe UI" panose="020B0502040204020203" pitchFamily="34" charset="0"/>
                <a:cs typeface="Segoe UI" panose="020B0502040204020203" pitchFamily="34" charset="0"/>
              </a:rPr>
              <a:t>MIPS </a:t>
            </a:r>
            <a:r>
              <a:rPr lang="en-US" sz="3600" dirty="0">
                <a:latin typeface="Segoe UI" panose="020B0502040204020203" pitchFamily="34" charset="0"/>
                <a:cs typeface="Segoe UI" panose="020B0502040204020203" pitchFamily="34" charset="0"/>
              </a:rPr>
              <a:t>Performance Period &amp; </a:t>
            </a:r>
            <a:r>
              <a:rPr lang="en-US" sz="3600" dirty="0" smtClean="0">
                <a:latin typeface="Segoe UI" panose="020B0502040204020203" pitchFamily="34" charset="0"/>
                <a:cs typeface="Segoe UI" panose="020B0502040204020203" pitchFamily="34" charset="0"/>
              </a:rPr>
              <a:t>Payment Adjustment</a:t>
            </a:r>
            <a:endParaRPr lang="en-US"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38628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55</a:t>
            </a:fld>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MIPS Performance Period</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2552700" y="1851671"/>
            <a:ext cx="5905500" cy="1958329"/>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All MIPS performance categories are aligned to a performance period of one full calendar year.</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Goes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into effect in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first year</a:t>
            </a:r>
          </a:p>
          <a:p>
            <a:pPr marL="119063" algn="l">
              <a:spcAft>
                <a:spcPts val="600"/>
              </a:spcAft>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(2017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performance period,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2019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 year</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p:txBody>
      </p:sp>
      <p:graphicFrame>
        <p:nvGraphicFramePr>
          <p:cNvPr id="21" name="Table 20"/>
          <p:cNvGraphicFramePr>
            <a:graphicFrameLocks noGrp="1"/>
          </p:cNvGraphicFramePr>
          <p:nvPr>
            <p:extLst/>
          </p:nvPr>
        </p:nvGraphicFramePr>
        <p:xfrm>
          <a:off x="685800" y="3962401"/>
          <a:ext cx="7772398" cy="2167751"/>
        </p:xfrm>
        <a:graphic>
          <a:graphicData uri="http://schemas.openxmlformats.org/drawingml/2006/table">
            <a:tbl>
              <a:tblPr firstRow="1" bandRow="1">
                <a:tableStyleId>{5C22544A-7EE6-4342-B048-85BDC9FD1C3A}</a:tableStyleId>
              </a:tblPr>
              <a:tblGrid>
                <a:gridCol w="1144530"/>
                <a:gridCol w="712152"/>
                <a:gridCol w="1016088"/>
                <a:gridCol w="831349"/>
                <a:gridCol w="884409"/>
                <a:gridCol w="795969"/>
                <a:gridCol w="795967"/>
                <a:gridCol w="795967"/>
                <a:gridCol w="795967"/>
              </a:tblGrid>
              <a:tr h="584407">
                <a:tc>
                  <a:txBody>
                    <a:bodyPr/>
                    <a:lstStyle/>
                    <a:p>
                      <a:pPr algn="ctr"/>
                      <a:r>
                        <a:rPr lang="en-US" sz="1800" dirty="0" smtClean="0">
                          <a:latin typeface="Segoe Condensed" panose="020B0606040200020203" pitchFamily="34" charset="0"/>
                          <a:cs typeface="Aharoni" panose="02010803020104030203" pitchFamily="2" charset="-79"/>
                        </a:rPr>
                        <a:t>2017</a:t>
                      </a:r>
                      <a:endParaRPr lang="en-US" sz="1800" dirty="0">
                        <a:latin typeface="Segoe Condensed" panose="020B0606040200020203" pitchFamily="34" charset="0"/>
                        <a:cs typeface="Aharoni" panose="02010803020104030203" pitchFamily="2" charset="-79"/>
                      </a:endParaRPr>
                    </a:p>
                  </a:txBody>
                  <a:tcPr>
                    <a:solidFill>
                      <a:srgbClr val="FFC000"/>
                    </a:solidFill>
                  </a:tcPr>
                </a:tc>
                <a:tc>
                  <a:txBody>
                    <a:bodyPr/>
                    <a:lstStyle/>
                    <a:p>
                      <a:pPr algn="ctr"/>
                      <a:r>
                        <a:rPr lang="en-US" sz="1800" dirty="0" smtClean="0">
                          <a:latin typeface="Segoe Condensed" panose="020B0606040200020203" pitchFamily="34" charset="0"/>
                          <a:cs typeface="Aharoni" panose="02010803020104030203" pitchFamily="2" charset="-79"/>
                        </a:rPr>
                        <a:t>2018</a:t>
                      </a:r>
                      <a:endParaRPr lang="en-US" sz="18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2019</a:t>
                      </a:r>
                      <a:endParaRPr lang="en-US" sz="1800" dirty="0">
                        <a:latin typeface="Segoe Condensed" panose="020B0606040200020203" pitchFamily="34" charset="0"/>
                        <a:cs typeface="Aharoni" panose="02010803020104030203" pitchFamily="2" charset="-79"/>
                      </a:endParaRPr>
                    </a:p>
                  </a:txBody>
                  <a:tcPr>
                    <a:solidFill>
                      <a:srgbClr val="92D050"/>
                    </a:solidFill>
                  </a:tcPr>
                </a:tc>
                <a:tc>
                  <a:txBody>
                    <a:bodyPr/>
                    <a:lstStyle/>
                    <a:p>
                      <a:pPr algn="ctr"/>
                      <a:r>
                        <a:rPr lang="en-US" sz="1800" dirty="0" smtClean="0">
                          <a:latin typeface="Segoe Condensed" panose="020B0606040200020203" pitchFamily="34" charset="0"/>
                          <a:cs typeface="Aharoni" panose="02010803020104030203" pitchFamily="2" charset="-79"/>
                        </a:rPr>
                        <a:t>2020</a:t>
                      </a:r>
                      <a:endParaRPr lang="en-US" sz="18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2021</a:t>
                      </a:r>
                      <a:endParaRPr lang="en-US" sz="18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2022</a:t>
                      </a:r>
                      <a:endParaRPr lang="en-US" sz="18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2023</a:t>
                      </a:r>
                      <a:endParaRPr lang="en-US" sz="18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2024</a:t>
                      </a:r>
                      <a:endParaRPr lang="en-US" sz="18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2025</a:t>
                      </a:r>
                      <a:endParaRPr lang="en-US" sz="1800" dirty="0">
                        <a:latin typeface="Segoe Condensed" panose="020B0606040200020203" pitchFamily="34" charset="0"/>
                        <a:cs typeface="Aharoni" panose="02010803020104030203" pitchFamily="2" charset="-79"/>
                      </a:endParaRPr>
                    </a:p>
                  </a:txBody>
                  <a:tcPr>
                    <a:solidFill>
                      <a:srgbClr val="00B0F0"/>
                    </a:solidFill>
                  </a:tcPr>
                </a:tc>
              </a:tr>
              <a:tr h="791672">
                <a:tc>
                  <a:txBody>
                    <a:bodyPr/>
                    <a:lstStyle/>
                    <a:p>
                      <a:endParaRPr lang="en-US" sz="1600" dirty="0"/>
                    </a:p>
                  </a:txBody>
                  <a:tcPr>
                    <a:solidFill>
                      <a:srgbClr val="FFC000"/>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rgbClr val="92D050"/>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r>
              <a:tr h="791672">
                <a:tc>
                  <a:txBody>
                    <a:bodyPr/>
                    <a:lstStyle/>
                    <a:p>
                      <a:endParaRPr lang="en-US" sz="1600" dirty="0"/>
                    </a:p>
                  </a:txBody>
                  <a:tcPr>
                    <a:solidFill>
                      <a:srgbClr val="FFC000"/>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rgbClr val="92D050"/>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c>
                  <a:txBody>
                    <a:bodyPr/>
                    <a:lstStyle/>
                    <a:p>
                      <a:endParaRPr lang="en-US" sz="1600" dirty="0"/>
                    </a:p>
                  </a:txBody>
                  <a:tcPr>
                    <a:solidFill>
                      <a:schemeClr val="accent4">
                        <a:lumMod val="20000"/>
                        <a:lumOff val="80000"/>
                      </a:schemeClr>
                    </a:solidFill>
                  </a:tcPr>
                </a:tc>
              </a:tr>
            </a:tbl>
          </a:graphicData>
        </a:graphic>
      </p:graphicFrame>
      <p:sp>
        <p:nvSpPr>
          <p:cNvPr id="24" name="Title 1"/>
          <p:cNvSpPr txBox="1">
            <a:spLocks/>
          </p:cNvSpPr>
          <p:nvPr/>
        </p:nvSpPr>
        <p:spPr>
          <a:xfrm>
            <a:off x="373848" y="5297539"/>
            <a:ext cx="1752600" cy="7961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Performance Period</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itle 1"/>
          <p:cNvSpPr txBox="1">
            <a:spLocks/>
          </p:cNvSpPr>
          <p:nvPr/>
        </p:nvSpPr>
        <p:spPr>
          <a:xfrm>
            <a:off x="2224252" y="4737099"/>
            <a:ext cx="1266495"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47846" t="18111" r="42464" b="67957"/>
          <a:stretch/>
        </p:blipFill>
        <p:spPr>
          <a:xfrm>
            <a:off x="2804946" y="4584700"/>
            <a:ext cx="685801" cy="762000"/>
          </a:xfrm>
          <a:prstGeom prst="rect">
            <a:avLst/>
          </a:prstGeom>
        </p:spPr>
      </p:pic>
      <p:sp>
        <p:nvSpPr>
          <p:cNvPr id="27" name="Title 1"/>
          <p:cNvSpPr txBox="1">
            <a:spLocks/>
          </p:cNvSpPr>
          <p:nvPr/>
        </p:nvSpPr>
        <p:spPr>
          <a:xfrm>
            <a:off x="2197213" y="5333385"/>
            <a:ext cx="1752600" cy="7961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a:t>
            </a:r>
          </a:p>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Year</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itle 1"/>
          <p:cNvSpPr txBox="1">
            <a:spLocks/>
          </p:cNvSpPr>
          <p:nvPr/>
        </p:nvSpPr>
        <p:spPr>
          <a:xfrm>
            <a:off x="396792" y="3022518"/>
            <a:ext cx="2290301" cy="1029121"/>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Performance Period</a:t>
            </a:r>
          </a:p>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(Begins 2017) </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flipH="1">
            <a:off x="1920138" y="1994597"/>
            <a:ext cx="45719"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16" name="5-Point Star 15"/>
          <p:cNvSpPr/>
          <p:nvPr/>
        </p:nvSpPr>
        <p:spPr>
          <a:xfrm>
            <a:off x="838372" y="1711454"/>
            <a:ext cx="421935" cy="448461"/>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754556" y="1824243"/>
            <a:ext cx="376882" cy="342543"/>
            <a:chOff x="3352800" y="3370576"/>
            <a:chExt cx="1179781" cy="768304"/>
          </a:xfrm>
        </p:grpSpPr>
        <p:sp>
          <p:nvSpPr>
            <p:cNvPr id="18" name="Rectangle 17"/>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821310" y="1946212"/>
            <a:ext cx="439166"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23" name="TextBox 22"/>
          <p:cNvSpPr txBox="1"/>
          <p:nvPr/>
        </p:nvSpPr>
        <p:spPr>
          <a:xfrm>
            <a:off x="904818" y="2185113"/>
            <a:ext cx="289041"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Tree>
    <p:extLst>
      <p:ext uri="{BB962C8B-B14F-4D97-AF65-F5344CB8AC3E}">
        <p14:creationId xmlns:p14="http://schemas.microsoft.com/office/powerpoint/2010/main" val="1983114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56</a:t>
            </a:fld>
            <a:endParaRPr lang="en-US" dirty="0"/>
          </a:p>
        </p:txBody>
      </p:sp>
      <p:sp>
        <p:nvSpPr>
          <p:cNvPr id="5" name="Title 1"/>
          <p:cNvSpPr txBox="1">
            <a:spLocks/>
          </p:cNvSpPr>
          <p:nvPr/>
        </p:nvSpPr>
        <p:spPr>
          <a:xfrm>
            <a:off x="688259" y="176958"/>
            <a:ext cx="7772400" cy="10668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Payment Adjustment</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688258" y="1371599"/>
            <a:ext cx="7772401" cy="3093707"/>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4813" indent="-285750" algn="l">
              <a:spcAft>
                <a:spcPts val="600"/>
              </a:spcAft>
              <a:buFont typeface="Wingdings" panose="05000000000000000000" pitchFamily="2" charset="2"/>
              <a:buChar char="ü"/>
            </a:pPr>
            <a:endPar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404813" indent="-285750" algn="l">
              <a:spcAft>
                <a:spcPts val="600"/>
              </a:spcAft>
              <a:buFont typeface="Wingdings" panose="05000000000000000000" pitchFamily="2" charset="2"/>
              <a:buChar char="ü"/>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eligible clinician’s payment adjustment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percentage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is based on the relationship between their CPS and the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performance threshold.</a:t>
            </a:r>
          </a:p>
          <a:p>
            <a:pPr marL="404813" indent="-285750"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CPS below the performance threshold will yield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negative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 adjustment; a CPS above the performance threshold will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yield a </a:t>
            </a: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neutral or positive payment adjustment</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404813" indent="-285750" algn="l">
              <a:spcAft>
                <a:spcPts val="600"/>
              </a:spcAft>
              <a:buFont typeface="Wingdings" panose="05000000000000000000" pitchFamily="2" charset="2"/>
              <a:buChar char="ü"/>
            </a:pPr>
            <a:r>
              <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CPS less than or equal to 25% of the threshold will yield the maximum negative adjustment of -4</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endParaRPr lang="en-US"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itle 1"/>
          <p:cNvSpPr txBox="1">
            <a:spLocks/>
          </p:cNvSpPr>
          <p:nvPr/>
        </p:nvSpPr>
        <p:spPr>
          <a:xfrm>
            <a:off x="769216" y="5742226"/>
            <a:ext cx="1256779" cy="221188"/>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1725873" y="5822545"/>
            <a:ext cx="1540461" cy="19279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4753734" y="4695726"/>
            <a:ext cx="1075895"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11" name="5-Point Star 10"/>
          <p:cNvSpPr/>
          <p:nvPr/>
        </p:nvSpPr>
        <p:spPr>
          <a:xfrm>
            <a:off x="1003401" y="5080597"/>
            <a:ext cx="793609" cy="443679"/>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096304" y="5210847"/>
            <a:ext cx="820725" cy="293199"/>
            <a:chOff x="3352800" y="3370576"/>
            <a:chExt cx="1179781" cy="768304"/>
          </a:xfrm>
        </p:grpSpPr>
        <p:sp>
          <p:nvSpPr>
            <p:cNvPr id="13" name="Rectangle 12"/>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ross, Plus, Symbol, Sign, Addition, Health, Medicin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3318302" y="4569564"/>
            <a:ext cx="1093399"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16" name="TextBox 15"/>
          <p:cNvSpPr txBox="1"/>
          <p:nvPr/>
        </p:nvSpPr>
        <p:spPr>
          <a:xfrm>
            <a:off x="3543356" y="4817720"/>
            <a:ext cx="705941"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17" name="Title 1"/>
          <p:cNvSpPr txBox="1">
            <a:spLocks/>
          </p:cNvSpPr>
          <p:nvPr/>
        </p:nvSpPr>
        <p:spPr>
          <a:xfrm>
            <a:off x="3012316" y="5963414"/>
            <a:ext cx="1708393" cy="27688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4449635" y="5965155"/>
            <a:ext cx="1655666" cy="23483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ight Arrow 18"/>
          <p:cNvSpPr/>
          <p:nvPr/>
        </p:nvSpPr>
        <p:spPr>
          <a:xfrm>
            <a:off x="5859862" y="5402509"/>
            <a:ext cx="693338" cy="2769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
            </a:r>
            <a:endParaRPr lang="en-US" b="1" dirty="0"/>
          </a:p>
        </p:txBody>
      </p:sp>
      <p:sp>
        <p:nvSpPr>
          <p:cNvPr id="20" name="Title 1"/>
          <p:cNvSpPr txBox="1">
            <a:spLocks/>
          </p:cNvSpPr>
          <p:nvPr/>
        </p:nvSpPr>
        <p:spPr>
          <a:xfrm>
            <a:off x="6583433" y="4717426"/>
            <a:ext cx="1892909" cy="164715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1073525" y="6945532"/>
            <a:ext cx="4963575" cy="969132"/>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p:cNvSpPr/>
          <p:nvPr/>
        </p:nvSpPr>
        <p:spPr>
          <a:xfrm>
            <a:off x="8124371" y="5341826"/>
            <a:ext cx="304800" cy="697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295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4C7166-D886-4299-8B4B-65E2924AA65C}" type="slidenum">
              <a:rPr lang="en-US" smtClean="0"/>
              <a:t>57</a:t>
            </a:fld>
            <a:endParaRPr lang="en-US" dirty="0"/>
          </a:p>
        </p:txBody>
      </p:sp>
      <p:sp>
        <p:nvSpPr>
          <p:cNvPr id="5" name="Title 1"/>
          <p:cNvSpPr txBox="1">
            <a:spLocks/>
          </p:cNvSpPr>
          <p:nvPr/>
        </p:nvSpPr>
        <p:spPr>
          <a:xfrm>
            <a:off x="688259" y="176958"/>
            <a:ext cx="7772400" cy="10668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Payment Adjustment</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688258" y="1371600"/>
            <a:ext cx="7772401" cy="28194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4813" indent="-285750" algn="l">
              <a:spcAft>
                <a:spcPts val="600"/>
              </a:spcAft>
              <a:buFont typeface="Wingdings" panose="05000000000000000000" pitchFamily="2" charset="2"/>
              <a:buChar char="ü"/>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CPS that falls at or above the threshold will yield payment adjustment of 0 to +12%, based on the degree to which the CPS exceeds the threshold and the overall CPS distribution.</a:t>
            </a:r>
          </a:p>
          <a:p>
            <a:pPr marL="404813" indent="-285750" algn="l">
              <a:spcAft>
                <a:spcPts val="600"/>
              </a:spcAft>
              <a:buFont typeface="Wingdings" panose="05000000000000000000" pitchFamily="2" charset="2"/>
              <a:buChar char="ü"/>
            </a:pP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An additional bonus (not to exceed 10%) will be applied to payments to eligible clinicians with exceptional performance where CPS is equal to or greater than an “additional performance threshold,” defined as the 25th quartile of possible values above the CPS performance threshold.</a:t>
            </a:r>
          </a:p>
        </p:txBody>
      </p:sp>
      <p:sp>
        <p:nvSpPr>
          <p:cNvPr id="7" name="Title 1"/>
          <p:cNvSpPr txBox="1">
            <a:spLocks/>
          </p:cNvSpPr>
          <p:nvPr/>
        </p:nvSpPr>
        <p:spPr>
          <a:xfrm>
            <a:off x="660578" y="5254092"/>
            <a:ext cx="1377451" cy="221188"/>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itle 1"/>
          <p:cNvSpPr txBox="1">
            <a:spLocks/>
          </p:cNvSpPr>
          <p:nvPr/>
        </p:nvSpPr>
        <p:spPr>
          <a:xfrm>
            <a:off x="1694216" y="5254092"/>
            <a:ext cx="1688372" cy="19279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4710154" y="4249502"/>
            <a:ext cx="1179200"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10" name="5-Point Star 9"/>
          <p:cNvSpPr/>
          <p:nvPr/>
        </p:nvSpPr>
        <p:spPr>
          <a:xfrm>
            <a:off x="895247" y="4689383"/>
            <a:ext cx="869809" cy="443679"/>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066308" y="4805951"/>
            <a:ext cx="899529" cy="293199"/>
            <a:chOff x="3352800" y="3370576"/>
            <a:chExt cx="1179781" cy="768304"/>
          </a:xfrm>
        </p:grpSpPr>
        <p:sp>
          <p:nvSpPr>
            <p:cNvPr id="12" name="Rectangle 11"/>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Cross, Plus, Symbol, Sign, Addition, Health, Medicin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330797" y="4167104"/>
            <a:ext cx="1198384" cy="1415772"/>
            <a:chOff x="3330797" y="4167104"/>
            <a:chExt cx="1198384" cy="1415772"/>
          </a:xfrm>
        </p:grpSpPr>
        <p:sp>
          <p:nvSpPr>
            <p:cNvPr id="14" name="TextBox 13"/>
            <p:cNvSpPr txBox="1"/>
            <p:nvPr/>
          </p:nvSpPr>
          <p:spPr>
            <a:xfrm>
              <a:off x="3330797" y="4167104"/>
              <a:ext cx="1198384"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15" name="TextBox 14"/>
            <p:cNvSpPr txBox="1"/>
            <p:nvPr/>
          </p:nvSpPr>
          <p:spPr>
            <a:xfrm>
              <a:off x="3567624" y="4423386"/>
              <a:ext cx="773723"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grpSp>
      <p:sp>
        <p:nvSpPr>
          <p:cNvPr id="16" name="Title 1"/>
          <p:cNvSpPr txBox="1">
            <a:spLocks/>
          </p:cNvSpPr>
          <p:nvPr/>
        </p:nvSpPr>
        <p:spPr>
          <a:xfrm>
            <a:off x="2965837" y="5444435"/>
            <a:ext cx="1872428" cy="27688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4410375" y="5472350"/>
            <a:ext cx="1814638" cy="23483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Right Arrow 17"/>
          <p:cNvSpPr/>
          <p:nvPr/>
        </p:nvSpPr>
        <p:spPr>
          <a:xfrm>
            <a:off x="5842723" y="4948010"/>
            <a:ext cx="690149" cy="3022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
            </a:r>
            <a:endParaRPr lang="en-US" b="1" dirty="0"/>
          </a:p>
        </p:txBody>
      </p:sp>
      <p:sp>
        <p:nvSpPr>
          <p:cNvPr id="19" name="Title 1"/>
          <p:cNvSpPr txBox="1">
            <a:spLocks/>
          </p:cNvSpPr>
          <p:nvPr/>
        </p:nvSpPr>
        <p:spPr>
          <a:xfrm>
            <a:off x="6560672" y="4473308"/>
            <a:ext cx="1899987" cy="1470291"/>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t>
            </a:r>
          </a:p>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Composite Performance Score (CPS)</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Down Arrow 20"/>
          <p:cNvSpPr/>
          <p:nvPr/>
        </p:nvSpPr>
        <p:spPr>
          <a:xfrm rot="10800000">
            <a:off x="8079293" y="4764792"/>
            <a:ext cx="351971" cy="754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46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much can MIPS adjust payments?</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extBox 5"/>
          <p:cNvSpPr txBox="1"/>
          <p:nvPr/>
        </p:nvSpPr>
        <p:spPr>
          <a:xfrm>
            <a:off x="693312" y="1811734"/>
            <a:ext cx="7725613" cy="646331"/>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Based on a CPS, clinicians will receive </a:t>
            </a:r>
            <a:r>
              <a:rPr lang="en-US" b="1" dirty="0" smtClean="0">
                <a:latin typeface="Segoe UI" panose="020B0502040204020203" pitchFamily="34" charset="0"/>
                <a:ea typeface="Segoe UI" panose="020B0502040204020203" pitchFamily="34" charset="0"/>
                <a:cs typeface="Segoe UI" panose="020B0502040204020203" pitchFamily="34" charset="0"/>
              </a:rPr>
              <a:t>+/- or neutral </a:t>
            </a:r>
            <a:r>
              <a:rPr lang="en-US" dirty="0" smtClean="0">
                <a:latin typeface="Segoe UI Light" panose="020B0502040204020203" pitchFamily="34" charset="0"/>
                <a:ea typeface="Segoe UI" panose="020B0502040204020203" pitchFamily="34" charset="0"/>
                <a:cs typeface="Segoe UI" panose="020B0502040204020203" pitchFamily="34" charset="0"/>
              </a:rPr>
              <a:t>adjustments </a:t>
            </a:r>
            <a:r>
              <a:rPr lang="en-US" b="1" u="sng" dirty="0" smtClean="0">
                <a:latin typeface="Segoe UI" panose="020B0502040204020203" pitchFamily="34" charset="0"/>
                <a:ea typeface="Segoe UI" panose="020B0502040204020203" pitchFamily="34" charset="0"/>
                <a:cs typeface="Segoe UI" panose="020B0502040204020203" pitchFamily="34" charset="0"/>
              </a:rPr>
              <a:t>up to </a:t>
            </a:r>
            <a:r>
              <a:rPr lang="en-US" dirty="0" smtClean="0">
                <a:latin typeface="Segoe UI Light" panose="020B0502040204020203" pitchFamily="34" charset="0"/>
                <a:ea typeface="Segoe UI" panose="020B0502040204020203" pitchFamily="34" charset="0"/>
                <a:cs typeface="Segoe UI" panose="020B0502040204020203" pitchFamily="34" charset="0"/>
              </a:rPr>
              <a:t>the percentages below.  </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793529" y="4018889"/>
            <a:ext cx="1493204" cy="984885"/>
          </a:xfrm>
          <a:prstGeom prst="rect">
            <a:avLst/>
          </a:prstGeom>
          <a:noFill/>
        </p:spPr>
        <p:txBody>
          <a:bodyPr wrap="square" rtlCol="0">
            <a:spAutoFit/>
          </a:bodyPr>
          <a:lstStyle/>
          <a:p>
            <a:pPr algn="ctr"/>
            <a:r>
              <a:rPr lang="en-US" sz="3000" b="1" dirty="0" smtClean="0">
                <a:latin typeface="Segoe UI" panose="020B0502040204020203" pitchFamily="34" charset="0"/>
                <a:ea typeface="Segoe UI" panose="020B0502040204020203" pitchFamily="34" charset="0"/>
                <a:cs typeface="Segoe UI" panose="020B0502040204020203" pitchFamily="34" charset="0"/>
              </a:rPr>
              <a:t>+/-</a:t>
            </a:r>
            <a:r>
              <a:rPr lang="en-US" sz="1400" dirty="0" smtClean="0">
                <a:latin typeface="Segoe UI Light" panose="020B0502040204020203" pitchFamily="34" charset="0"/>
              </a:rPr>
              <a:t> Maximum</a:t>
            </a:r>
          </a:p>
          <a:p>
            <a:pPr algn="ctr"/>
            <a:r>
              <a:rPr lang="en-US" sz="1400" dirty="0" smtClean="0">
                <a:latin typeface="Segoe UI Light" panose="020B0502040204020203" pitchFamily="34" charset="0"/>
              </a:rPr>
              <a:t>Adjustments</a:t>
            </a:r>
            <a:endParaRPr lang="en-US" sz="1400" dirty="0">
              <a:latin typeface="Segoe UI Light" panose="020B0502040204020203" pitchFamily="34" charset="0"/>
            </a:endParaRPr>
          </a:p>
        </p:txBody>
      </p:sp>
      <p:sp>
        <p:nvSpPr>
          <p:cNvPr id="21" name="Right Arrow 20"/>
          <p:cNvSpPr/>
          <p:nvPr/>
        </p:nvSpPr>
        <p:spPr>
          <a:xfrm>
            <a:off x="1081616" y="3749692"/>
            <a:ext cx="4938184" cy="3876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6695" y="3207898"/>
            <a:ext cx="766873" cy="510450"/>
          </a:xfrm>
          <a:prstGeom prst="rect">
            <a:avLst/>
          </a:prstGeom>
        </p:spPr>
      </p:pic>
      <p:sp>
        <p:nvSpPr>
          <p:cNvPr id="53" name="Title 1"/>
          <p:cNvSpPr txBox="1">
            <a:spLocks/>
          </p:cNvSpPr>
          <p:nvPr/>
        </p:nvSpPr>
        <p:spPr>
          <a:xfrm>
            <a:off x="6212859" y="2988696"/>
            <a:ext cx="1788141" cy="1746767"/>
          </a:xfrm>
          <a:prstGeom prst="rect">
            <a:avLst/>
          </a:prstGeom>
          <a:solidFill>
            <a:srgbClr val="00B0F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Adjusted </a:t>
            </a:r>
            <a:r>
              <a:rPr lang="en-US" sz="16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Medicare Part B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 </a:t>
            </a:r>
            <a:r>
              <a:rPr lang="en-US" sz="16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to clinician</a:t>
            </a:r>
            <a:endPar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itle 1"/>
          <p:cNvSpPr txBox="1">
            <a:spLocks/>
          </p:cNvSpPr>
          <p:nvPr/>
        </p:nvSpPr>
        <p:spPr>
          <a:xfrm>
            <a:off x="1923568" y="5638800"/>
            <a:ext cx="4128862" cy="10668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Merit-Based Incentive Payment System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a:t>
            </a:r>
            <a:endParaRPr lang="en-US" sz="16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8" name="Up-Down Arrow 7"/>
          <p:cNvSpPr/>
          <p:nvPr/>
        </p:nvSpPr>
        <p:spPr>
          <a:xfrm>
            <a:off x="2362200" y="3478794"/>
            <a:ext cx="381000" cy="929465"/>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a:off x="2895600" y="3363436"/>
            <a:ext cx="381000" cy="1160181"/>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3459843" y="3207898"/>
            <a:ext cx="381000" cy="1450504"/>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4002315" y="2988048"/>
            <a:ext cx="381000" cy="1890203"/>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40644" y="2909125"/>
            <a:ext cx="1416453"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+4%</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27" name="TextBox 26"/>
          <p:cNvSpPr txBox="1"/>
          <p:nvPr/>
        </p:nvSpPr>
        <p:spPr>
          <a:xfrm>
            <a:off x="2667000" y="2839181"/>
            <a:ext cx="1044467"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+5%</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29" name="TextBox 28"/>
          <p:cNvSpPr txBox="1"/>
          <p:nvPr/>
        </p:nvSpPr>
        <p:spPr>
          <a:xfrm>
            <a:off x="3200400" y="2632126"/>
            <a:ext cx="1116184"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+7%</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1" name="TextBox 30"/>
          <p:cNvSpPr txBox="1"/>
          <p:nvPr/>
        </p:nvSpPr>
        <p:spPr>
          <a:xfrm>
            <a:off x="3733800" y="2458065"/>
            <a:ext cx="1086996" cy="553998"/>
          </a:xfrm>
          <a:prstGeom prst="rect">
            <a:avLst/>
          </a:prstGeom>
          <a:noFill/>
        </p:spPr>
        <p:txBody>
          <a:bodyPr wrap="square" rtlCol="0">
            <a:spAutoFit/>
          </a:bodyPr>
          <a:lstStyle/>
          <a:p>
            <a:pPr algn="ctr"/>
            <a:r>
              <a:rPr lang="en-US" sz="3000" dirty="0" smtClean="0">
                <a:solidFill>
                  <a:srgbClr val="00B050"/>
                </a:solidFill>
                <a:latin typeface="Aharoni" panose="02010803020104030203" pitchFamily="2" charset="-79"/>
                <a:cs typeface="Aharoni" panose="02010803020104030203" pitchFamily="2" charset="-79"/>
              </a:rPr>
              <a:t>+9%</a:t>
            </a:r>
            <a:endParaRPr lang="en-US" sz="3000" dirty="0">
              <a:solidFill>
                <a:srgbClr val="00B050"/>
              </a:solidFill>
              <a:latin typeface="Aharoni" panose="02010803020104030203" pitchFamily="2" charset="-79"/>
              <a:cs typeface="Aharoni" panose="02010803020104030203" pitchFamily="2" charset="-79"/>
            </a:endParaRPr>
          </a:p>
        </p:txBody>
      </p:sp>
      <p:sp>
        <p:nvSpPr>
          <p:cNvPr id="33" name="TextBox 32"/>
          <p:cNvSpPr txBox="1"/>
          <p:nvPr/>
        </p:nvSpPr>
        <p:spPr>
          <a:xfrm>
            <a:off x="1923569" y="5238690"/>
            <a:ext cx="4128862" cy="400110"/>
          </a:xfrm>
          <a:prstGeom prst="rect">
            <a:avLst/>
          </a:prstGeom>
          <a:solidFill>
            <a:schemeClr val="accent1">
              <a:lumMod val="20000"/>
              <a:lumOff val="80000"/>
            </a:schemeClr>
          </a:solidFill>
        </p:spPr>
        <p:txBody>
          <a:bodyPr wrap="square" rtlCol="0">
            <a:spAutoFit/>
          </a:bodyPr>
          <a:lstStyle/>
          <a:p>
            <a:r>
              <a:rPr lang="en-US" sz="20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r>
              <a:rPr lang="en-US" sz="20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2019  2020  2021  2022 </a:t>
            </a:r>
            <a:r>
              <a:rPr lang="en-US" sz="16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onward</a:t>
            </a:r>
            <a:endParaRPr lang="en-US" sz="16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58</a:t>
            </a:fld>
            <a:endParaRPr lang="en-US"/>
          </a:p>
        </p:txBody>
      </p:sp>
      <p:sp>
        <p:nvSpPr>
          <p:cNvPr id="19" name="Up-Down Arrow 18"/>
          <p:cNvSpPr/>
          <p:nvPr/>
        </p:nvSpPr>
        <p:spPr>
          <a:xfrm>
            <a:off x="4556118" y="2988047"/>
            <a:ext cx="381000" cy="1890203"/>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a:off x="5103907" y="2998424"/>
            <a:ext cx="381000" cy="1890203"/>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4585189" y="2650768"/>
            <a:ext cx="1053611" cy="18841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20878" y="4359185"/>
            <a:ext cx="863643"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-4%</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 name="TextBox 2"/>
          <p:cNvSpPr txBox="1"/>
          <p:nvPr/>
        </p:nvSpPr>
        <p:spPr>
          <a:xfrm>
            <a:off x="6212858" y="4925553"/>
            <a:ext cx="2397741" cy="1569660"/>
          </a:xfrm>
          <a:prstGeom prst="rect">
            <a:avLst/>
          </a:prstGeom>
          <a:noFill/>
        </p:spPr>
        <p:txBody>
          <a:bodyPr wrap="square" rtlCol="0">
            <a:spAutoFit/>
          </a:bodyPr>
          <a:lstStyle/>
          <a:p>
            <a:pPr algn="ctr"/>
            <a:r>
              <a:rPr lang="en-US" sz="1600" dirty="0">
                <a:latin typeface="MV Boli" panose="02000500030200090000" pitchFamily="2" charset="0"/>
                <a:ea typeface="Segoe UI" panose="020B0502040204020203" pitchFamily="34" charset="0"/>
                <a:cs typeface="MV Boli" panose="02000500030200090000" pitchFamily="2" charset="0"/>
              </a:rPr>
              <a:t>The potential </a:t>
            </a:r>
            <a:r>
              <a:rPr lang="en-US" sz="1600" b="1" dirty="0">
                <a:latin typeface="MV Boli" panose="02000500030200090000" pitchFamily="2" charset="0"/>
                <a:ea typeface="Segoe UI" panose="020B0502040204020203" pitchFamily="34" charset="0"/>
                <a:cs typeface="MV Boli" panose="02000500030200090000" pitchFamily="2" charset="0"/>
              </a:rPr>
              <a:t>maximum </a:t>
            </a:r>
            <a:r>
              <a:rPr lang="en-US" sz="1600" dirty="0">
                <a:latin typeface="MV Boli" panose="02000500030200090000" pitchFamily="2" charset="0"/>
                <a:ea typeface="Segoe UI" panose="020B0502040204020203" pitchFamily="34" charset="0"/>
                <a:cs typeface="MV Boli" panose="02000500030200090000" pitchFamily="2" charset="0"/>
              </a:rPr>
              <a:t>adjustment % will </a:t>
            </a:r>
            <a:r>
              <a:rPr lang="en-US" sz="1600" b="1" dirty="0">
                <a:latin typeface="MV Boli" panose="02000500030200090000" pitchFamily="2" charset="0"/>
                <a:ea typeface="Segoe UI" panose="020B0502040204020203" pitchFamily="34" charset="0"/>
                <a:cs typeface="MV Boli" panose="02000500030200090000" pitchFamily="2" charset="0"/>
              </a:rPr>
              <a:t>increase </a:t>
            </a:r>
            <a:r>
              <a:rPr lang="en-US" sz="1600" dirty="0">
                <a:latin typeface="MV Boli" panose="02000500030200090000" pitchFamily="2" charset="0"/>
                <a:ea typeface="Segoe UI" panose="020B0502040204020203" pitchFamily="34" charset="0"/>
                <a:cs typeface="MV Boli" panose="02000500030200090000" pitchFamily="2" charset="0"/>
              </a:rPr>
              <a:t>each year from </a:t>
            </a:r>
            <a:r>
              <a:rPr lang="en-US" sz="1600" b="1" dirty="0">
                <a:latin typeface="MV Boli" panose="02000500030200090000" pitchFamily="2" charset="0"/>
                <a:ea typeface="Segoe UI" panose="020B0502040204020203" pitchFamily="34" charset="0"/>
                <a:cs typeface="MV Boli" panose="02000500030200090000" pitchFamily="2" charset="0"/>
              </a:rPr>
              <a:t>2019 to </a:t>
            </a:r>
            <a:r>
              <a:rPr lang="en-US" sz="1600" b="1" dirty="0" smtClean="0">
                <a:latin typeface="MV Boli" panose="02000500030200090000" pitchFamily="2" charset="0"/>
                <a:ea typeface="Segoe UI" panose="020B0502040204020203" pitchFamily="34" charset="0"/>
                <a:cs typeface="MV Boli" panose="02000500030200090000" pitchFamily="2" charset="0"/>
              </a:rPr>
              <a:t>2022</a:t>
            </a:r>
            <a:endParaRPr lang="en-US" sz="1600" dirty="0">
              <a:latin typeface="MV Boli" panose="02000500030200090000" pitchFamily="2" charset="0"/>
              <a:ea typeface="Segoe UI" panose="020B0502040204020203" pitchFamily="34" charset="0"/>
              <a:cs typeface="MV Boli" panose="02000500030200090000" pitchFamily="2" charset="0"/>
            </a:endParaRPr>
          </a:p>
          <a:p>
            <a:endParaRPr lang="en-US" sz="1600" dirty="0">
              <a:latin typeface="MV Boli" panose="02000500030200090000" pitchFamily="2" charset="0"/>
              <a:cs typeface="MV Boli" panose="02000500030200090000" pitchFamily="2" charset="0"/>
            </a:endParaRPr>
          </a:p>
        </p:txBody>
      </p:sp>
      <p:sp>
        <p:nvSpPr>
          <p:cNvPr id="34" name="TextBox 33"/>
          <p:cNvSpPr txBox="1"/>
          <p:nvPr/>
        </p:nvSpPr>
        <p:spPr>
          <a:xfrm>
            <a:off x="2786210" y="4461096"/>
            <a:ext cx="754332"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-5%</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a:off x="3330718" y="4525391"/>
            <a:ext cx="754332"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-7%</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3886200" y="4724400"/>
            <a:ext cx="754332" cy="553998"/>
          </a:xfrm>
          <a:prstGeom prst="rect">
            <a:avLst/>
          </a:prstGeom>
          <a:noFill/>
        </p:spPr>
        <p:txBody>
          <a:bodyPr wrap="square" rtlCol="0">
            <a:spAutoFit/>
          </a:bodyPr>
          <a:lstStyle/>
          <a:p>
            <a:pPr algn="ctr"/>
            <a:r>
              <a:rPr lang="en-US" sz="3000" dirty="0" smtClean="0">
                <a:solidFill>
                  <a:srgbClr val="00B050"/>
                </a:solidFill>
                <a:latin typeface="Aharoni" panose="02010803020104030203" pitchFamily="2" charset="-79"/>
                <a:cs typeface="Aharoni" panose="02010803020104030203" pitchFamily="2" charset="-79"/>
              </a:rPr>
              <a:t>-9%</a:t>
            </a:r>
            <a:endParaRPr lang="en-US" sz="3000" dirty="0">
              <a:solidFill>
                <a:srgbClr val="00B050"/>
              </a:solidFill>
              <a:latin typeface="Aharoni" panose="02010803020104030203" pitchFamily="2" charset="-79"/>
              <a:cs typeface="Aharoni" panose="02010803020104030203" pitchFamily="2" charset="-79"/>
            </a:endParaRPr>
          </a:p>
        </p:txBody>
      </p:sp>
      <p:sp>
        <p:nvSpPr>
          <p:cNvPr id="37" name="Right Arrow 36"/>
          <p:cNvSpPr/>
          <p:nvPr/>
        </p:nvSpPr>
        <p:spPr>
          <a:xfrm>
            <a:off x="4543574" y="4953000"/>
            <a:ext cx="1053611" cy="18841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04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0595" y="2535361"/>
            <a:ext cx="3906805" cy="90537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much can MIPS adjust payments?</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extBox 5"/>
          <p:cNvSpPr txBox="1"/>
          <p:nvPr/>
        </p:nvSpPr>
        <p:spPr>
          <a:xfrm>
            <a:off x="693312" y="1811734"/>
            <a:ext cx="7725613" cy="646331"/>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Note: </a:t>
            </a:r>
            <a:r>
              <a:rPr lang="en-US" dirty="0" smtClean="0">
                <a:latin typeface="Segoe UI Light" panose="020B0502040204020203" pitchFamily="34" charset="0"/>
                <a:ea typeface="Segoe UI" panose="020B0502040204020203" pitchFamily="34" charset="0"/>
                <a:cs typeface="Segoe UI" panose="020B0502040204020203" pitchFamily="34" charset="0"/>
              </a:rPr>
              <a:t>MIPS will be a </a:t>
            </a:r>
            <a:r>
              <a:rPr lang="en-US" b="1" dirty="0" smtClean="0">
                <a:latin typeface="Segoe UI" panose="020B0502040204020203" pitchFamily="34" charset="0"/>
                <a:ea typeface="Segoe UI" panose="020B0502040204020203" pitchFamily="34" charset="0"/>
                <a:cs typeface="Segoe UI" panose="020B0502040204020203" pitchFamily="34" charset="0"/>
              </a:rPr>
              <a:t>budget-neutral</a:t>
            </a:r>
            <a:r>
              <a:rPr lang="en-US" dirty="0" smtClean="0">
                <a:latin typeface="Segoe UI Light" panose="020B0502040204020203" pitchFamily="34" charset="0"/>
                <a:ea typeface="Segoe UI" panose="020B0502040204020203" pitchFamily="34" charset="0"/>
                <a:cs typeface="Segoe UI" panose="020B0502040204020203" pitchFamily="34" charset="0"/>
              </a:rPr>
              <a:t> program. Total upward and downward adjustments will be balanced so that the average change is 0%.</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793529" y="4018889"/>
            <a:ext cx="1493204" cy="984885"/>
          </a:xfrm>
          <a:prstGeom prst="rect">
            <a:avLst/>
          </a:prstGeom>
          <a:noFill/>
        </p:spPr>
        <p:txBody>
          <a:bodyPr wrap="square" rtlCol="0">
            <a:spAutoFit/>
          </a:bodyPr>
          <a:lstStyle/>
          <a:p>
            <a:pPr algn="ctr"/>
            <a:r>
              <a:rPr lang="en-US" sz="3000" b="1" dirty="0" smtClean="0">
                <a:latin typeface="Segoe UI" panose="020B0502040204020203" pitchFamily="34" charset="0"/>
                <a:ea typeface="Segoe UI" panose="020B0502040204020203" pitchFamily="34" charset="0"/>
                <a:cs typeface="Segoe UI" panose="020B0502040204020203" pitchFamily="34" charset="0"/>
              </a:rPr>
              <a:t>+/-</a:t>
            </a:r>
            <a:r>
              <a:rPr lang="en-US" sz="1400" dirty="0" smtClean="0">
                <a:latin typeface="Segoe UI Light" panose="020B0502040204020203" pitchFamily="34" charset="0"/>
              </a:rPr>
              <a:t> Maximum</a:t>
            </a:r>
          </a:p>
          <a:p>
            <a:pPr algn="ctr"/>
            <a:r>
              <a:rPr lang="en-US" sz="1400" dirty="0" smtClean="0">
                <a:latin typeface="Segoe UI Light" panose="020B0502040204020203" pitchFamily="34" charset="0"/>
              </a:rPr>
              <a:t>Adjustments</a:t>
            </a:r>
            <a:endParaRPr lang="en-US" sz="1400" dirty="0">
              <a:latin typeface="Segoe UI Light" panose="020B0502040204020203" pitchFamily="34" charset="0"/>
            </a:endParaRPr>
          </a:p>
        </p:txBody>
      </p:sp>
      <p:sp>
        <p:nvSpPr>
          <p:cNvPr id="21" name="Right Arrow 20"/>
          <p:cNvSpPr/>
          <p:nvPr/>
        </p:nvSpPr>
        <p:spPr>
          <a:xfrm>
            <a:off x="1081616" y="3749692"/>
            <a:ext cx="4938184" cy="3876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6695" y="3207898"/>
            <a:ext cx="766873" cy="510450"/>
          </a:xfrm>
          <a:prstGeom prst="rect">
            <a:avLst/>
          </a:prstGeom>
        </p:spPr>
      </p:pic>
      <p:sp>
        <p:nvSpPr>
          <p:cNvPr id="23" name="Title 1"/>
          <p:cNvSpPr txBox="1">
            <a:spLocks/>
          </p:cNvSpPr>
          <p:nvPr/>
        </p:nvSpPr>
        <p:spPr>
          <a:xfrm>
            <a:off x="1923568" y="5638800"/>
            <a:ext cx="4128862" cy="10668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Merit-Based Incentive Payment System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a:t>
            </a:r>
            <a:endParaRPr lang="en-US" sz="16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8" name="Up-Down Arrow 7"/>
          <p:cNvSpPr/>
          <p:nvPr/>
        </p:nvSpPr>
        <p:spPr>
          <a:xfrm>
            <a:off x="2362200" y="3478794"/>
            <a:ext cx="381000" cy="929465"/>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a:off x="2895600" y="3363436"/>
            <a:ext cx="381000" cy="1160181"/>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3459843" y="3207898"/>
            <a:ext cx="381000" cy="1450504"/>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4002315" y="2988048"/>
            <a:ext cx="381000" cy="1890203"/>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40644" y="2909125"/>
            <a:ext cx="1416453"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+4%</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27" name="TextBox 26"/>
          <p:cNvSpPr txBox="1"/>
          <p:nvPr/>
        </p:nvSpPr>
        <p:spPr>
          <a:xfrm>
            <a:off x="2667000" y="2839181"/>
            <a:ext cx="1044467"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+5%</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29" name="TextBox 28"/>
          <p:cNvSpPr txBox="1"/>
          <p:nvPr/>
        </p:nvSpPr>
        <p:spPr>
          <a:xfrm>
            <a:off x="3200400" y="2632126"/>
            <a:ext cx="1116184"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+7%</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1" name="TextBox 30"/>
          <p:cNvSpPr txBox="1"/>
          <p:nvPr/>
        </p:nvSpPr>
        <p:spPr>
          <a:xfrm>
            <a:off x="3733800" y="2458065"/>
            <a:ext cx="1086996" cy="553998"/>
          </a:xfrm>
          <a:prstGeom prst="rect">
            <a:avLst/>
          </a:prstGeom>
          <a:noFill/>
        </p:spPr>
        <p:txBody>
          <a:bodyPr wrap="square" rtlCol="0">
            <a:spAutoFit/>
          </a:bodyPr>
          <a:lstStyle/>
          <a:p>
            <a:pPr algn="ctr"/>
            <a:r>
              <a:rPr lang="en-US" sz="3000" dirty="0" smtClean="0">
                <a:solidFill>
                  <a:srgbClr val="00B050"/>
                </a:solidFill>
                <a:latin typeface="Aharoni" panose="02010803020104030203" pitchFamily="2" charset="-79"/>
                <a:cs typeface="Aharoni" panose="02010803020104030203" pitchFamily="2" charset="-79"/>
              </a:rPr>
              <a:t>+9%</a:t>
            </a:r>
            <a:endParaRPr lang="en-US" sz="3000" dirty="0">
              <a:solidFill>
                <a:srgbClr val="00B050"/>
              </a:solidFill>
              <a:latin typeface="Aharoni" panose="02010803020104030203" pitchFamily="2" charset="-79"/>
              <a:cs typeface="Aharoni" panose="02010803020104030203" pitchFamily="2" charset="-79"/>
            </a:endParaRPr>
          </a:p>
        </p:txBody>
      </p:sp>
      <p:sp>
        <p:nvSpPr>
          <p:cNvPr id="33" name="TextBox 32"/>
          <p:cNvSpPr txBox="1"/>
          <p:nvPr/>
        </p:nvSpPr>
        <p:spPr>
          <a:xfrm>
            <a:off x="1923569" y="5238690"/>
            <a:ext cx="4128862" cy="400110"/>
          </a:xfrm>
          <a:prstGeom prst="rect">
            <a:avLst/>
          </a:prstGeom>
          <a:solidFill>
            <a:schemeClr val="accent1">
              <a:lumMod val="20000"/>
              <a:lumOff val="80000"/>
            </a:schemeClr>
          </a:solidFill>
        </p:spPr>
        <p:txBody>
          <a:bodyPr wrap="square" rtlCol="0">
            <a:spAutoFit/>
          </a:bodyPr>
          <a:lstStyle/>
          <a:p>
            <a:r>
              <a:rPr lang="en-US" sz="20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r>
              <a:rPr lang="en-US" sz="20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2019  2020  2021  2022 </a:t>
            </a:r>
            <a:r>
              <a:rPr lang="en-US" sz="16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onward</a:t>
            </a:r>
            <a:endParaRPr lang="en-US" sz="16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59</a:t>
            </a:fld>
            <a:endParaRPr lang="en-US"/>
          </a:p>
        </p:txBody>
      </p:sp>
      <p:sp>
        <p:nvSpPr>
          <p:cNvPr id="19" name="Up-Down Arrow 18"/>
          <p:cNvSpPr/>
          <p:nvPr/>
        </p:nvSpPr>
        <p:spPr>
          <a:xfrm>
            <a:off x="4556118" y="2988047"/>
            <a:ext cx="381000" cy="1890203"/>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a:off x="5103907" y="2998424"/>
            <a:ext cx="381000" cy="1890203"/>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4585189" y="2650768"/>
            <a:ext cx="1053611" cy="18841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20878" y="4359185"/>
            <a:ext cx="863643"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-4%</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4" name="TextBox 33"/>
          <p:cNvSpPr txBox="1"/>
          <p:nvPr/>
        </p:nvSpPr>
        <p:spPr>
          <a:xfrm>
            <a:off x="2786210" y="4461096"/>
            <a:ext cx="754332"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-5%</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a:off x="3330718" y="4525391"/>
            <a:ext cx="754332"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-7%</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3886200" y="4724400"/>
            <a:ext cx="754332" cy="553998"/>
          </a:xfrm>
          <a:prstGeom prst="rect">
            <a:avLst/>
          </a:prstGeom>
          <a:noFill/>
        </p:spPr>
        <p:txBody>
          <a:bodyPr wrap="square" rtlCol="0">
            <a:spAutoFit/>
          </a:bodyPr>
          <a:lstStyle/>
          <a:p>
            <a:pPr algn="ctr"/>
            <a:r>
              <a:rPr lang="en-US" sz="3000" dirty="0" smtClean="0">
                <a:solidFill>
                  <a:srgbClr val="00B050"/>
                </a:solidFill>
                <a:latin typeface="Aharoni" panose="02010803020104030203" pitchFamily="2" charset="-79"/>
                <a:cs typeface="Aharoni" panose="02010803020104030203" pitchFamily="2" charset="-79"/>
              </a:rPr>
              <a:t>-9%</a:t>
            </a:r>
            <a:endParaRPr lang="en-US" sz="3000" dirty="0">
              <a:solidFill>
                <a:srgbClr val="00B050"/>
              </a:solidFill>
              <a:latin typeface="Aharoni" panose="02010803020104030203" pitchFamily="2" charset="-79"/>
              <a:cs typeface="Aharoni" panose="02010803020104030203" pitchFamily="2" charset="-79"/>
            </a:endParaRPr>
          </a:p>
        </p:txBody>
      </p:sp>
      <p:sp>
        <p:nvSpPr>
          <p:cNvPr id="37" name="Right Arrow 36"/>
          <p:cNvSpPr/>
          <p:nvPr/>
        </p:nvSpPr>
        <p:spPr>
          <a:xfrm>
            <a:off x="4543574" y="4953000"/>
            <a:ext cx="1053611" cy="18841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Brace 37"/>
          <p:cNvSpPr/>
          <p:nvPr/>
        </p:nvSpPr>
        <p:spPr>
          <a:xfrm rot="10800000">
            <a:off x="6019800" y="2535361"/>
            <a:ext cx="476326" cy="857818"/>
          </a:xfrm>
          <a:prstGeom prst="leftBrace">
            <a:avLst>
              <a:gd name="adj1" fmla="val 0"/>
              <a:gd name="adj2"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6283363" y="2551843"/>
            <a:ext cx="1922799" cy="964367"/>
          </a:xfrm>
          <a:prstGeom prst="rect">
            <a:avLst/>
          </a:prstGeom>
          <a:noFill/>
        </p:spPr>
        <p:txBody>
          <a:bodyPr wrap="square" rtlCol="0">
            <a:spAutoFit/>
          </a:bodyPr>
          <a:lstStyle/>
          <a:p>
            <a:pPr algn="ctr">
              <a:lnSpc>
                <a:spcPts val="2000"/>
              </a:lnSpc>
              <a:spcAft>
                <a:spcPts val="800"/>
              </a:spcAft>
            </a:pPr>
            <a:r>
              <a:rPr lang="en-US" sz="1700" spc="-110" dirty="0" smtClean="0">
                <a:latin typeface="MV Boli" panose="02000500030200090000" pitchFamily="2" charset="0"/>
                <a:cs typeface="MV Boli" panose="02000500030200090000" pitchFamily="2" charset="0"/>
              </a:rPr>
              <a:t>*Potential for </a:t>
            </a:r>
          </a:p>
          <a:p>
            <a:pPr algn="ctr">
              <a:lnSpc>
                <a:spcPts val="2000"/>
              </a:lnSpc>
            </a:pPr>
            <a:r>
              <a:rPr lang="en-US" sz="3200" b="1" spc="-110"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3X</a:t>
            </a:r>
            <a:r>
              <a:rPr lang="en-US" sz="3200" b="1" spc="-110" dirty="0" smtClean="0">
                <a:latin typeface="Segoe UI" panose="020B0502040204020203" pitchFamily="34" charset="0"/>
                <a:ea typeface="Segoe UI" panose="020B0502040204020203" pitchFamily="34" charset="0"/>
                <a:cs typeface="Segoe UI" panose="020B0502040204020203" pitchFamily="34" charset="0"/>
              </a:rPr>
              <a:t> </a:t>
            </a:r>
          </a:p>
          <a:p>
            <a:pPr algn="ctr">
              <a:lnSpc>
                <a:spcPts val="2000"/>
              </a:lnSpc>
            </a:pPr>
            <a:r>
              <a:rPr lang="en-US" sz="1700" spc="-110" dirty="0" smtClean="0">
                <a:latin typeface="MV Boli" panose="02000500030200090000" pitchFamily="2" charset="0"/>
                <a:cs typeface="MV Boli" panose="02000500030200090000" pitchFamily="2" charset="0"/>
              </a:rPr>
              <a:t>adjustment</a:t>
            </a:r>
            <a:endParaRPr lang="en-US" sz="1700" b="1" spc="-11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8150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APMs meet certain criteria. </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6</a:t>
            </a:fld>
            <a:endParaRPr lang="en-US" dirty="0"/>
          </a:p>
        </p:txBody>
      </p:sp>
      <p:sp>
        <p:nvSpPr>
          <p:cNvPr id="17" name="Title 1"/>
          <p:cNvSpPr txBox="1">
            <a:spLocks/>
          </p:cNvSpPr>
          <p:nvPr/>
        </p:nvSpPr>
        <p:spPr>
          <a:xfrm>
            <a:off x="4800600" y="2873971"/>
            <a:ext cx="3505200" cy="3365049"/>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1638" indent="-338138" algn="l">
              <a:spcAft>
                <a:spcPts val="600"/>
              </a:spcAft>
              <a:buFont typeface="Wingdings" panose="05000000000000000000" pitchFamily="2" charset="2"/>
              <a:buChar char="ü"/>
            </a:pP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APM requires participants to use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certified EHR technology</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401638" indent="-338138" algn="l">
              <a:spcAft>
                <a:spcPts val="600"/>
              </a:spcAft>
              <a:buFont typeface="Wingdings" panose="05000000000000000000" pitchFamily="2" charset="2"/>
              <a:buChar char="ü"/>
            </a:pPr>
            <a:r>
              <a:rPr lang="en-US" sz="14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APM</a:t>
            </a:r>
            <a:r>
              <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bases payment on quality </a:t>
            </a:r>
            <a:r>
              <a:rPr lang="en-US" sz="14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measures comparable to those in the MIPS quality performance category</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401638" indent="-338138" algn="l">
              <a:spcAft>
                <a:spcPts val="600"/>
              </a:spcAft>
              <a:buFont typeface="Wingdings" panose="05000000000000000000" pitchFamily="2" charset="2"/>
              <a:buChar char="ü"/>
            </a:pP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APM either: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(1) </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requires APM Entities to bear more than nominal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financial risk </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for</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monetary losses;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OR (2) </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is a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Medical Home Model expanded</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under CMMI authority.</a:t>
            </a:r>
          </a:p>
        </p:txBody>
      </p:sp>
      <p:grpSp>
        <p:nvGrpSpPr>
          <p:cNvPr id="21" name="Group 20"/>
          <p:cNvGrpSpPr/>
          <p:nvPr/>
        </p:nvGrpSpPr>
        <p:grpSpPr>
          <a:xfrm>
            <a:off x="643852" y="2490952"/>
            <a:ext cx="1108748" cy="899508"/>
            <a:chOff x="4114800" y="3185030"/>
            <a:chExt cx="1075436" cy="1016622"/>
          </a:xfrm>
        </p:grpSpPr>
        <p:pic>
          <p:nvPicPr>
            <p:cNvPr id="22" name="Picture 4" descr="Home, House, Silhouette, Ic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3021080" y="3683832"/>
            <a:ext cx="1108748" cy="899508"/>
            <a:chOff x="4114800" y="3185030"/>
            <a:chExt cx="1075436" cy="1016622"/>
          </a:xfrm>
        </p:grpSpPr>
        <p:pic>
          <p:nvPicPr>
            <p:cNvPr id="25" name="Picture 4" descr="Home, House, Silhouette, Ic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1876473" y="2491801"/>
            <a:ext cx="1108748" cy="899508"/>
            <a:chOff x="4114800" y="3185030"/>
            <a:chExt cx="1075436" cy="1016622"/>
          </a:xfrm>
        </p:grpSpPr>
        <p:pic>
          <p:nvPicPr>
            <p:cNvPr id="28" name="Picture 4" descr="Home, House, Silhouette, Ic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1872322" y="3651517"/>
            <a:ext cx="1108748" cy="899508"/>
            <a:chOff x="4114800" y="3185030"/>
            <a:chExt cx="1075436" cy="1016622"/>
          </a:xfrm>
        </p:grpSpPr>
        <p:pic>
          <p:nvPicPr>
            <p:cNvPr id="31" name="Picture 4" descr="Home, House, Silhouette, Ic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3061090" y="2480878"/>
            <a:ext cx="1028728" cy="899508"/>
            <a:chOff x="4114800" y="3185030"/>
            <a:chExt cx="1075436" cy="1016622"/>
          </a:xfrm>
        </p:grpSpPr>
        <p:pic>
          <p:nvPicPr>
            <p:cNvPr id="34" name="Picture 4" descr="Home, House, Silhouette, Icon, Buildi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ross, Plus, Symbol, Sign, Addition, Health, Medicine"/>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1847836" y="4777274"/>
            <a:ext cx="1108748" cy="899508"/>
            <a:chOff x="4114800" y="3185030"/>
            <a:chExt cx="1075436" cy="1016622"/>
          </a:xfrm>
        </p:grpSpPr>
        <p:pic>
          <p:nvPicPr>
            <p:cNvPr id="37" name="Picture 4" descr="Home, House, Silhouette, Ic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3021080" y="4777698"/>
            <a:ext cx="1108748" cy="899508"/>
            <a:chOff x="4114800" y="3185030"/>
            <a:chExt cx="1075436" cy="1016622"/>
          </a:xfrm>
        </p:grpSpPr>
        <p:pic>
          <p:nvPicPr>
            <p:cNvPr id="40" name="Picture 4" descr="Home, House, Silhouette, Ic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722383" y="4777274"/>
            <a:ext cx="1028728" cy="899508"/>
            <a:chOff x="4114800" y="3185030"/>
            <a:chExt cx="1075436" cy="1016622"/>
          </a:xfrm>
        </p:grpSpPr>
        <p:pic>
          <p:nvPicPr>
            <p:cNvPr id="43" name="Picture 4" descr="Home, House, Silhouette, Icon, Buildi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ross, Plus, Symbol, Sign, Addition, Health, Medicine"/>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itle 1"/>
          <p:cNvSpPr txBox="1">
            <a:spLocks/>
          </p:cNvSpPr>
          <p:nvPr/>
        </p:nvSpPr>
        <p:spPr>
          <a:xfrm>
            <a:off x="4876800" y="1849534"/>
            <a:ext cx="3352800" cy="971254"/>
          </a:xfrm>
          <a:prstGeom prst="rect">
            <a:avLst/>
          </a:prstGeom>
          <a:solidFill>
            <a:schemeClr val="bg1">
              <a:alpha val="83000"/>
            </a:scheme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Light" panose="020B0502040204020203" pitchFamily="34" charset="0"/>
              </a:rPr>
              <a:t>As defined by MACRA, advanced APMs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must meet the following criteria</a:t>
            </a:r>
            <a:r>
              <a:rPr lang="en-US" sz="1600" dirty="0" smtClean="0">
                <a:solidFill>
                  <a:schemeClr val="tx2"/>
                </a:solidFill>
                <a:latin typeface="Segoe UI Light" panose="020B0502040204020203" pitchFamily="34" charset="0"/>
              </a:rPr>
              <a:t>:</a:t>
            </a:r>
            <a:endParaRPr lang="en-US" sz="1600" dirty="0">
              <a:solidFill>
                <a:schemeClr val="tx2"/>
              </a:solidFill>
              <a:latin typeface="Segoe UI Light" panose="020B0502040204020203" pitchFamily="34" charset="0"/>
            </a:endParaRPr>
          </a:p>
        </p:txBody>
      </p:sp>
      <p:cxnSp>
        <p:nvCxnSpPr>
          <p:cNvPr id="47" name="Curved Connector 46"/>
          <p:cNvCxnSpPr/>
          <p:nvPr/>
        </p:nvCxnSpPr>
        <p:spPr>
          <a:xfrm rot="10800000" flipV="1">
            <a:off x="3952912" y="2258960"/>
            <a:ext cx="1000088" cy="444497"/>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723872" y="3651517"/>
            <a:ext cx="1028728" cy="899508"/>
            <a:chOff x="4114800" y="3185030"/>
            <a:chExt cx="1075436" cy="1016622"/>
          </a:xfrm>
        </p:grpSpPr>
        <p:pic>
          <p:nvPicPr>
            <p:cNvPr id="49" name="Picture 4" descr="Home, House, Silhouette, Icon, Buildi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ross, Plus, Symbol, Sign, Addition, Health, Medicine"/>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5722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60</a:t>
            </a:fld>
            <a:endParaRPr lang="en-US"/>
          </a:p>
        </p:txBody>
      </p:sp>
      <p:sp>
        <p:nvSpPr>
          <p:cNvPr id="6"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Scaling Factor Example</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7" name="Title 1"/>
          <p:cNvSpPr txBox="1">
            <a:spLocks/>
          </p:cNvSpPr>
          <p:nvPr/>
        </p:nvSpPr>
        <p:spPr>
          <a:xfrm>
            <a:off x="838200" y="4432985"/>
            <a:ext cx="7620000" cy="10668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1800" dirty="0">
                <a:latin typeface="Segoe UI" panose="020B0502040204020203" pitchFamily="34" charset="0"/>
                <a:ea typeface="Calibri" panose="020F0502020204030204" pitchFamily="34" charset="0"/>
                <a:cs typeface="Segoe UI" panose="020B0502040204020203" pitchFamily="34" charset="0"/>
              </a:rPr>
              <a:t>Dr. Joy Smith, who receives the +4% adjustment for MIPS, could receive up to +12% in </a:t>
            </a:r>
            <a:r>
              <a:rPr lang="en-US" sz="1800" dirty="0" smtClean="0">
                <a:latin typeface="Segoe UI" panose="020B0502040204020203" pitchFamily="34" charset="0"/>
                <a:ea typeface="Calibri" panose="020F0502020204030204" pitchFamily="34" charset="0"/>
                <a:cs typeface="Segoe UI" panose="020B0502040204020203" pitchFamily="34" charset="0"/>
              </a:rPr>
              <a:t>2019.  For exceptional performance she could earn an additional adjustment factor of up to +10%.</a:t>
            </a:r>
            <a:endParaRPr lang="en-US" sz="1800" dirty="0">
              <a:latin typeface="Segoe UI" panose="020B0502040204020203" pitchFamily="34" charset="0"/>
              <a:ea typeface="Calibri" panose="020F0502020204030204" pitchFamily="34" charset="0"/>
              <a:cs typeface="Segoe UI" panose="020B0502040204020203" pitchFamily="34" charset="0"/>
            </a:endParaRPr>
          </a:p>
        </p:txBody>
      </p:sp>
      <p:sp>
        <p:nvSpPr>
          <p:cNvPr id="8" name="TextBox 7"/>
          <p:cNvSpPr txBox="1"/>
          <p:nvPr/>
        </p:nvSpPr>
        <p:spPr>
          <a:xfrm>
            <a:off x="742112" y="5710019"/>
            <a:ext cx="7725613" cy="646331"/>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Note</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dirty="0">
                <a:latin typeface="Segoe UI" panose="020B0502040204020203" pitchFamily="34" charset="0"/>
                <a:ea typeface="Calibri" panose="020F0502020204030204" pitchFamily="34" charset="0"/>
                <a:cs typeface="Segoe UI" panose="020B0502040204020203" pitchFamily="34" charset="0"/>
              </a:rPr>
              <a:t>This scaling process will only apply to positive adjustments, not negative ones.</a:t>
            </a:r>
          </a:p>
        </p:txBody>
      </p:sp>
      <p:sp>
        <p:nvSpPr>
          <p:cNvPr id="9" name="Up Arrow 8"/>
          <p:cNvSpPr/>
          <p:nvPr/>
        </p:nvSpPr>
        <p:spPr>
          <a:xfrm>
            <a:off x="3899000" y="3132694"/>
            <a:ext cx="533400" cy="943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3818" y="3122340"/>
            <a:ext cx="1922799" cy="964367"/>
          </a:xfrm>
          <a:prstGeom prst="rect">
            <a:avLst/>
          </a:prstGeom>
          <a:noFill/>
        </p:spPr>
        <p:txBody>
          <a:bodyPr wrap="square" rtlCol="0">
            <a:spAutoFit/>
          </a:bodyPr>
          <a:lstStyle/>
          <a:p>
            <a:pPr algn="ctr">
              <a:lnSpc>
                <a:spcPts val="2000"/>
              </a:lnSpc>
              <a:spcAft>
                <a:spcPts val="800"/>
              </a:spcAft>
            </a:pPr>
            <a:r>
              <a:rPr lang="en-US" sz="1700" spc="-110" dirty="0" smtClean="0">
                <a:latin typeface="MV Boli" panose="02000500030200090000" pitchFamily="2" charset="0"/>
                <a:cs typeface="MV Boli" panose="02000500030200090000" pitchFamily="2" charset="0"/>
              </a:rPr>
              <a:t>*Potential for </a:t>
            </a:r>
          </a:p>
          <a:p>
            <a:pPr algn="ctr">
              <a:lnSpc>
                <a:spcPts val="2000"/>
              </a:lnSpc>
            </a:pPr>
            <a:r>
              <a:rPr lang="en-US" sz="3200" b="1" spc="-110"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3X</a:t>
            </a:r>
            <a:r>
              <a:rPr lang="en-US" sz="3200" b="1" spc="-110" dirty="0" smtClean="0">
                <a:latin typeface="Segoe UI" panose="020B0502040204020203" pitchFamily="34" charset="0"/>
                <a:ea typeface="Segoe UI" panose="020B0502040204020203" pitchFamily="34" charset="0"/>
                <a:cs typeface="Segoe UI" panose="020B0502040204020203" pitchFamily="34" charset="0"/>
              </a:rPr>
              <a:t> </a:t>
            </a:r>
          </a:p>
          <a:p>
            <a:pPr algn="ctr">
              <a:lnSpc>
                <a:spcPts val="2000"/>
              </a:lnSpc>
            </a:pPr>
            <a:r>
              <a:rPr lang="en-US" sz="1700" spc="-110" dirty="0" smtClean="0">
                <a:latin typeface="MV Boli" panose="02000500030200090000" pitchFamily="2" charset="0"/>
                <a:cs typeface="MV Boli" panose="02000500030200090000" pitchFamily="2" charset="0"/>
              </a:rPr>
              <a:t>adjustment</a:t>
            </a:r>
            <a:endParaRPr lang="en-US" sz="1700" b="1" spc="-11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Up Arrow 10"/>
          <p:cNvSpPr/>
          <p:nvPr/>
        </p:nvSpPr>
        <p:spPr>
          <a:xfrm>
            <a:off x="6048485" y="2149991"/>
            <a:ext cx="533400" cy="19049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40959" y="2774889"/>
            <a:ext cx="745717" cy="369332"/>
          </a:xfrm>
          <a:prstGeom prst="rect">
            <a:avLst/>
          </a:prstGeom>
          <a:noFill/>
        </p:spPr>
        <p:txBody>
          <a:bodyPr wrap="none" lIns="91440" tIns="45720" rIns="91440" bIns="45720">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+ 4%</a:t>
            </a:r>
            <a:endParaRPr lang="en-US" b="1"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13" name="Rectangle 12"/>
          <p:cNvSpPr/>
          <p:nvPr/>
        </p:nvSpPr>
        <p:spPr>
          <a:xfrm>
            <a:off x="6300671" y="1793615"/>
            <a:ext cx="878767" cy="369332"/>
          </a:xfrm>
          <a:prstGeom prst="rect">
            <a:avLst/>
          </a:prstGeom>
          <a:noFill/>
        </p:spPr>
        <p:txBody>
          <a:bodyPr wrap="none" lIns="91440" tIns="45720" rIns="91440" bIns="45720">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+ 12%</a:t>
            </a:r>
            <a:endParaRPr lang="en-US" b="1"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86000" r="3333" b="56000"/>
          <a:stretch/>
        </p:blipFill>
        <p:spPr>
          <a:xfrm>
            <a:off x="2332390" y="2362200"/>
            <a:ext cx="715610" cy="1692704"/>
          </a:xfrm>
          <a:prstGeom prst="rect">
            <a:avLst/>
          </a:prstGeom>
        </p:spPr>
      </p:pic>
    </p:spTree>
    <p:extLst>
      <p:ext uri="{BB962C8B-B14F-4D97-AF65-F5344CB8AC3E}">
        <p14:creationId xmlns:p14="http://schemas.microsoft.com/office/powerpoint/2010/main" val="12198213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 66"/>
          <p:cNvGraphicFramePr>
            <a:graphicFrameLocks noGrp="1"/>
          </p:cNvGraphicFramePr>
          <p:nvPr>
            <p:extLst/>
          </p:nvPr>
        </p:nvGraphicFramePr>
        <p:xfrm>
          <a:off x="838199" y="1447800"/>
          <a:ext cx="8004947" cy="4114800"/>
        </p:xfrm>
        <a:graphic>
          <a:graphicData uri="http://schemas.openxmlformats.org/drawingml/2006/table">
            <a:tbl>
              <a:tblPr firstRow="1" bandRow="1">
                <a:tableStyleId>{5C22544A-7EE6-4342-B048-85BDC9FD1C3A}</a:tableStyleId>
              </a:tblPr>
              <a:tblGrid>
                <a:gridCol w="1402180"/>
                <a:gridCol w="1513386"/>
                <a:gridCol w="1159496"/>
                <a:gridCol w="1464076"/>
                <a:gridCol w="1306801"/>
                <a:gridCol w="1159008"/>
              </a:tblGrid>
              <a:tr h="1407070">
                <a:tc>
                  <a:txBody>
                    <a:bodyPr/>
                    <a:lstStyle/>
                    <a:p>
                      <a:pPr algn="ctr"/>
                      <a:r>
                        <a:rPr lang="en-US" sz="1800" dirty="0" smtClean="0">
                          <a:latin typeface="Segoe Condensed" panose="020B0606040200020203" pitchFamily="34" charset="0"/>
                          <a:cs typeface="Aharoni" panose="02010803020104030203" pitchFamily="2" charset="-79"/>
                        </a:rPr>
                        <a:t>2017</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2018</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July </a:t>
                      </a:r>
                      <a:r>
                        <a:rPr lang="en-US" sz="1800" baseline="0" dirty="0" smtClean="0">
                          <a:latin typeface="Segoe Condensed" panose="020B0606040200020203" pitchFamily="34" charset="0"/>
                          <a:cs typeface="Aharoni" panose="02010803020104030203" pitchFamily="2" charset="-79"/>
                        </a:rPr>
                        <a:t> 31</a:t>
                      </a:r>
                      <a:endParaRPr lang="en-US" sz="1800" dirty="0">
                        <a:latin typeface="Segoe Condensed" panose="020B0606040200020203" pitchFamily="34" charset="0"/>
                        <a:cs typeface="Aharoni" panose="02010803020104030203" pitchFamily="2" charset="-79"/>
                      </a:endParaRPr>
                    </a:p>
                  </a:txBody>
                  <a:tcPr anchor="ctr">
                    <a:solidFill>
                      <a:srgbClr val="FFC000"/>
                    </a:solidFill>
                  </a:tcPr>
                </a:tc>
                <a:tc>
                  <a:txBody>
                    <a:bodyPr/>
                    <a:lstStyle/>
                    <a:p>
                      <a:pPr algn="ctr"/>
                      <a:r>
                        <a:rPr lang="en-US" sz="1800" dirty="0" smtClean="0">
                          <a:latin typeface="Segoe Condensed" panose="020B0606040200020203" pitchFamily="34" charset="0"/>
                          <a:cs typeface="Aharoni" panose="02010803020104030203" pitchFamily="2" charset="-79"/>
                        </a:rPr>
                        <a:t>December</a:t>
                      </a:r>
                      <a:r>
                        <a:rPr lang="en-US" sz="1800" baseline="0" dirty="0" smtClean="0">
                          <a:latin typeface="Segoe Condensed" panose="020B0606040200020203" pitchFamily="34" charset="0"/>
                          <a:cs typeface="Aharoni" panose="02010803020104030203" pitchFamily="2" charset="-79"/>
                        </a:rPr>
                        <a:t> 1</a:t>
                      </a:r>
                      <a:endParaRPr lang="en-US" sz="1800" dirty="0">
                        <a:latin typeface="Segoe Condensed" panose="020B0606040200020203" pitchFamily="34" charset="0"/>
                        <a:cs typeface="Aharoni" panose="02010803020104030203" pitchFamily="2" charset="-79"/>
                      </a:endParaRPr>
                    </a:p>
                  </a:txBody>
                  <a:tcPr anchor="ctr">
                    <a:solidFill>
                      <a:schemeClr val="accent6">
                        <a:lumMod val="75000"/>
                      </a:schemeClr>
                    </a:solidFill>
                  </a:tcPr>
                </a:tc>
                <a:tc>
                  <a:txBody>
                    <a:bodyPr/>
                    <a:lstStyle/>
                    <a:p>
                      <a:pPr algn="ctr"/>
                      <a:r>
                        <a:rPr lang="en-US" sz="1800" dirty="0" smtClean="0">
                          <a:latin typeface="Segoe Condensed" panose="020B0606040200020203" pitchFamily="34" charset="0"/>
                          <a:cs typeface="Aharoni" panose="02010803020104030203" pitchFamily="2" charset="-79"/>
                        </a:rPr>
                        <a:t>2019</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2020</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r>
              <a:tr h="270773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bl>
          </a:graphicData>
        </a:graphic>
      </p:graphicFrame>
      <p:sp>
        <p:nvSpPr>
          <p:cNvPr id="86" name="Left-Right Arrow 85"/>
          <p:cNvSpPr/>
          <p:nvPr/>
        </p:nvSpPr>
        <p:spPr>
          <a:xfrm>
            <a:off x="2235300" y="4980745"/>
            <a:ext cx="4104418" cy="427037"/>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699495" y="6340834"/>
            <a:ext cx="2133600" cy="365125"/>
          </a:xfrm>
        </p:spPr>
        <p:txBody>
          <a:bodyPr/>
          <a:lstStyle/>
          <a:p>
            <a:fld id="{AD859515-6042-4DBC-99E0-9F999718C03D}" type="slidenum">
              <a:rPr lang="en-US" smtClean="0"/>
              <a:t>61</a:t>
            </a:fld>
            <a:endParaRPr lang="en-US" dirty="0"/>
          </a:p>
        </p:txBody>
      </p:sp>
      <p:sp>
        <p:nvSpPr>
          <p:cNvPr id="68" name="Title 1"/>
          <p:cNvSpPr txBox="1">
            <a:spLocks/>
          </p:cNvSpPr>
          <p:nvPr/>
        </p:nvSpPr>
        <p:spPr>
          <a:xfrm>
            <a:off x="715502" y="3423542"/>
            <a:ext cx="1665179"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Performance Period </a:t>
            </a:r>
          </a:p>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(Jan-Dec)</a:t>
            </a:r>
          </a:p>
          <a:p>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1</a:t>
            </a:r>
            <a:r>
              <a:rPr lang="en-US" sz="1400" b="1" baseline="300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st</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Feedback Report</a:t>
            </a:r>
          </a:p>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(July)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4" name="Title 1"/>
          <p:cNvSpPr txBox="1">
            <a:spLocks/>
          </p:cNvSpPr>
          <p:nvPr/>
        </p:nvSpPr>
        <p:spPr>
          <a:xfrm>
            <a:off x="2133600" y="3180857"/>
            <a:ext cx="1665179"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Reporting and Data Collection</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5" name="Title 1"/>
          <p:cNvSpPr txBox="1">
            <a:spLocks/>
          </p:cNvSpPr>
          <p:nvPr/>
        </p:nvSpPr>
        <p:spPr>
          <a:xfrm>
            <a:off x="2463641" y="4938593"/>
            <a:ext cx="3807188" cy="4969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Analysis and Scoring</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6" name="Title 1"/>
          <p:cNvSpPr txBox="1">
            <a:spLocks/>
          </p:cNvSpPr>
          <p:nvPr/>
        </p:nvSpPr>
        <p:spPr>
          <a:xfrm>
            <a:off x="3540607" y="3376074"/>
            <a:ext cx="1665179"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Targeted Review Based on 2017 MIPS Performance</a:t>
            </a:r>
          </a:p>
        </p:txBody>
      </p:sp>
      <p:sp>
        <p:nvSpPr>
          <p:cNvPr id="77" name="Title 1"/>
          <p:cNvSpPr txBox="1">
            <a:spLocks/>
          </p:cNvSpPr>
          <p:nvPr/>
        </p:nvSpPr>
        <p:spPr>
          <a:xfrm>
            <a:off x="4894479" y="3180857"/>
            <a:ext cx="1665179"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Adjustments Released</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8" name="Title 1"/>
          <p:cNvSpPr txBox="1">
            <a:spLocks/>
          </p:cNvSpPr>
          <p:nvPr/>
        </p:nvSpPr>
        <p:spPr>
          <a:xfrm>
            <a:off x="6199786" y="3155591"/>
            <a:ext cx="1665179"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Adjustments in Effect</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82" name="Straight Connector 81"/>
          <p:cNvCxnSpPr/>
          <p:nvPr/>
        </p:nvCxnSpPr>
        <p:spPr>
          <a:xfrm>
            <a:off x="2237008" y="4953000"/>
            <a:ext cx="0" cy="4385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164" y="4935203"/>
            <a:ext cx="1618" cy="4725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itle 1"/>
          <p:cNvSpPr txBox="1">
            <a:spLocks/>
          </p:cNvSpPr>
          <p:nvPr/>
        </p:nvSpPr>
        <p:spPr>
          <a:xfrm>
            <a:off x="838200" y="95698"/>
            <a:ext cx="7994895" cy="1096534"/>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Timeline</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pic>
        <p:nvPicPr>
          <p:cNvPr id="93" name="Picture 92"/>
          <p:cNvPicPr>
            <a:picLocks noChangeAspect="1"/>
          </p:cNvPicPr>
          <p:nvPr/>
        </p:nvPicPr>
        <p:blipFill rotWithShape="1">
          <a:blip r:embed="rId2" cstate="print">
            <a:extLst>
              <a:ext uri="{28A0092B-C50C-407E-A947-70E740481C1C}">
                <a14:useLocalDpi xmlns:a14="http://schemas.microsoft.com/office/drawing/2010/main" val="0"/>
              </a:ext>
            </a:extLst>
          </a:blip>
          <a:srcRect l="47846" t="18111" r="42464" b="67957"/>
          <a:stretch/>
        </p:blipFill>
        <p:spPr>
          <a:xfrm>
            <a:off x="6819898" y="5172167"/>
            <a:ext cx="685801" cy="762000"/>
          </a:xfrm>
          <a:prstGeom prst="rect">
            <a:avLst/>
          </a:prstGeom>
        </p:spPr>
      </p:pic>
    </p:spTree>
    <p:extLst>
      <p:ext uri="{BB962C8B-B14F-4D97-AF65-F5344CB8AC3E}">
        <p14:creationId xmlns:p14="http://schemas.microsoft.com/office/powerpoint/2010/main" val="2772892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288"/>
          <a:stretch/>
        </p:blipFill>
        <p:spPr>
          <a:xfrm>
            <a:off x="0" y="2688"/>
            <a:ext cx="9144000" cy="6855312"/>
          </a:xfrm>
          <a:prstGeom prst="rect">
            <a:avLst/>
          </a:prstGeom>
        </p:spPr>
      </p:pic>
      <p:sp>
        <p:nvSpPr>
          <p:cNvPr id="5" name="Title 1"/>
          <p:cNvSpPr txBox="1">
            <a:spLocks/>
          </p:cNvSpPr>
          <p:nvPr/>
        </p:nvSpPr>
        <p:spPr>
          <a:xfrm>
            <a:off x="952500" y="2514600"/>
            <a:ext cx="7239000" cy="1905000"/>
          </a:xfrm>
          <a:prstGeom prst="rect">
            <a:avLst/>
          </a:prstGeom>
          <a:solidFill>
            <a:schemeClr val="accent3">
              <a:lumMod val="40000"/>
              <a:lumOff val="6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When will these Quality Payment Program provisions </a:t>
            </a:r>
          </a:p>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take effect?</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62</a:t>
            </a:fld>
            <a:endParaRPr lang="en-US"/>
          </a:p>
        </p:txBody>
      </p:sp>
    </p:spTree>
    <p:extLst>
      <p:ext uri="{BB962C8B-B14F-4D97-AF65-F5344CB8AC3E}">
        <p14:creationId xmlns:p14="http://schemas.microsoft.com/office/powerpoint/2010/main" val="4051555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MIPS adjustments and APM Incentive Payment will begin in </a:t>
            </a:r>
            <a:r>
              <a:rPr lang="en-US" sz="4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2019</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3749054127"/>
              </p:ext>
            </p:extLst>
          </p:nvPr>
        </p:nvGraphicFramePr>
        <p:xfrm>
          <a:off x="1600200" y="1905000"/>
          <a:ext cx="6629400" cy="3313814"/>
        </p:xfrm>
        <a:graphic>
          <a:graphicData uri="http://schemas.openxmlformats.org/drawingml/2006/table">
            <a:tbl>
              <a:tblPr firstRow="1" bandRow="1">
                <a:tableStyleId>{5C22544A-7EE6-4342-B048-85BDC9FD1C3A}</a:tableStyleId>
              </a:tblPr>
              <a:tblGrid>
                <a:gridCol w="736600"/>
                <a:gridCol w="736600"/>
                <a:gridCol w="736600"/>
                <a:gridCol w="736600"/>
                <a:gridCol w="736600"/>
                <a:gridCol w="736600"/>
                <a:gridCol w="736600"/>
                <a:gridCol w="736600"/>
                <a:gridCol w="736600"/>
              </a:tblGrid>
              <a:tr h="457200">
                <a:tc>
                  <a:txBody>
                    <a:bodyPr/>
                    <a:lstStyle/>
                    <a:p>
                      <a:pPr algn="ctr"/>
                      <a:r>
                        <a:rPr lang="en-US" sz="2000" dirty="0" smtClean="0">
                          <a:latin typeface="Segoe Condensed" panose="020B0606040200020203" pitchFamily="34" charset="0"/>
                          <a:cs typeface="Aharoni" panose="02010803020104030203" pitchFamily="2" charset="-79"/>
                        </a:rPr>
                        <a:t>2017</a:t>
                      </a:r>
                      <a:endParaRPr lang="en-US" sz="20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2000" dirty="0" smtClean="0">
                          <a:latin typeface="Segoe Condensed" panose="020B0606040200020203" pitchFamily="34" charset="0"/>
                          <a:cs typeface="Aharoni" panose="02010803020104030203" pitchFamily="2" charset="-79"/>
                        </a:rPr>
                        <a:t>2018</a:t>
                      </a:r>
                      <a:endParaRPr lang="en-US" sz="2000" dirty="0">
                        <a:latin typeface="Segoe Condensed" panose="020B0606040200020203" pitchFamily="34" charset="0"/>
                        <a:cs typeface="Aharoni" panose="02010803020104030203" pitchFamily="2" charset="-79"/>
                      </a:endParaRPr>
                    </a:p>
                  </a:txBody>
                  <a:tcPr>
                    <a:solidFill>
                      <a:srgbClr val="92D050"/>
                    </a:solidFill>
                  </a:tcPr>
                </a:tc>
                <a:tc>
                  <a:txBody>
                    <a:bodyPr/>
                    <a:lstStyle/>
                    <a:p>
                      <a:pPr algn="ctr"/>
                      <a:r>
                        <a:rPr lang="en-US" sz="2000" dirty="0" smtClean="0">
                          <a:latin typeface="Segoe Condensed" panose="020B0606040200020203" pitchFamily="34" charset="0"/>
                          <a:cs typeface="Aharoni" panose="02010803020104030203" pitchFamily="2" charset="-79"/>
                        </a:rPr>
                        <a:t>2019</a:t>
                      </a:r>
                      <a:endParaRPr lang="en-US" sz="2000" dirty="0">
                        <a:latin typeface="Segoe Condensed" panose="020B0606040200020203" pitchFamily="34" charset="0"/>
                        <a:cs typeface="Aharoni" panose="02010803020104030203" pitchFamily="2" charset="-79"/>
                      </a:endParaRPr>
                    </a:p>
                  </a:txBody>
                  <a:tcPr>
                    <a:solidFill>
                      <a:srgbClr val="FFC000"/>
                    </a:solidFill>
                  </a:tcPr>
                </a:tc>
                <a:tc>
                  <a:txBody>
                    <a:bodyPr/>
                    <a:lstStyle/>
                    <a:p>
                      <a:pPr algn="ctr"/>
                      <a:r>
                        <a:rPr lang="en-US" sz="2000" dirty="0" smtClean="0">
                          <a:latin typeface="Segoe Condensed" panose="020B0606040200020203" pitchFamily="34" charset="0"/>
                          <a:cs typeface="Aharoni" panose="02010803020104030203" pitchFamily="2" charset="-79"/>
                        </a:rPr>
                        <a:t>2020</a:t>
                      </a:r>
                      <a:endParaRPr lang="en-US" sz="20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2000" dirty="0" smtClean="0">
                          <a:latin typeface="Segoe Condensed" panose="020B0606040200020203" pitchFamily="34" charset="0"/>
                          <a:cs typeface="Aharoni" panose="02010803020104030203" pitchFamily="2" charset="-79"/>
                        </a:rPr>
                        <a:t>2021</a:t>
                      </a:r>
                      <a:endParaRPr lang="en-US" sz="20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2000" dirty="0" smtClean="0">
                          <a:latin typeface="Segoe Condensed" panose="020B0606040200020203" pitchFamily="34" charset="0"/>
                          <a:cs typeface="Aharoni" panose="02010803020104030203" pitchFamily="2" charset="-79"/>
                        </a:rPr>
                        <a:t>2022</a:t>
                      </a:r>
                      <a:endParaRPr lang="en-US" sz="20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2000" dirty="0" smtClean="0">
                          <a:latin typeface="Segoe Condensed" panose="020B0606040200020203" pitchFamily="34" charset="0"/>
                          <a:cs typeface="Aharoni" panose="02010803020104030203" pitchFamily="2" charset="-79"/>
                        </a:rPr>
                        <a:t>2023</a:t>
                      </a:r>
                      <a:endParaRPr lang="en-US" sz="20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2000" dirty="0" smtClean="0">
                          <a:latin typeface="Segoe Condensed" panose="020B0606040200020203" pitchFamily="34" charset="0"/>
                          <a:cs typeface="Aharoni" panose="02010803020104030203" pitchFamily="2" charset="-79"/>
                        </a:rPr>
                        <a:t>2024</a:t>
                      </a:r>
                      <a:endParaRPr lang="en-US" sz="2000" dirty="0">
                        <a:latin typeface="Segoe Condensed" panose="020B0606040200020203" pitchFamily="34" charset="0"/>
                        <a:cs typeface="Aharoni" panose="02010803020104030203" pitchFamily="2" charset="-79"/>
                      </a:endParaRPr>
                    </a:p>
                  </a:txBody>
                  <a:tcPr>
                    <a:solidFill>
                      <a:srgbClr val="00B0F0"/>
                    </a:solidFill>
                  </a:tcPr>
                </a:tc>
                <a:tc>
                  <a:txBody>
                    <a:bodyPr/>
                    <a:lstStyle/>
                    <a:p>
                      <a:pPr algn="ctr"/>
                      <a:r>
                        <a:rPr lang="en-US" sz="2000" dirty="0" smtClean="0">
                          <a:latin typeface="Segoe Condensed" panose="020B0606040200020203" pitchFamily="34" charset="0"/>
                          <a:cs typeface="Aharoni" panose="02010803020104030203" pitchFamily="2" charset="-79"/>
                        </a:rPr>
                        <a:t>2025</a:t>
                      </a:r>
                      <a:endParaRPr lang="en-US" sz="2000" dirty="0">
                        <a:latin typeface="Segoe Condensed" panose="020B0606040200020203" pitchFamily="34" charset="0"/>
                        <a:cs typeface="Aharoni" panose="02010803020104030203" pitchFamily="2" charset="-79"/>
                      </a:endParaRPr>
                    </a:p>
                  </a:txBody>
                  <a:tcPr>
                    <a:solidFill>
                      <a:srgbClr val="00B0F0"/>
                    </a:solidFill>
                  </a:tcPr>
                </a:tc>
              </a:tr>
              <a:tr h="1428307">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r h="1428307">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bl>
          </a:graphicData>
        </a:graphic>
      </p:graphicFrame>
      <p:sp>
        <p:nvSpPr>
          <p:cNvPr id="47" name="Right Arrow 46"/>
          <p:cNvSpPr/>
          <p:nvPr/>
        </p:nvSpPr>
        <p:spPr>
          <a:xfrm>
            <a:off x="1638300" y="2819400"/>
            <a:ext cx="6553200" cy="3876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p:cNvSpPr/>
          <p:nvPr/>
        </p:nvSpPr>
        <p:spPr>
          <a:xfrm>
            <a:off x="3329180" y="2744866"/>
            <a:ext cx="217218" cy="536736"/>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p:cNvSpPr/>
          <p:nvPr/>
        </p:nvSpPr>
        <p:spPr>
          <a:xfrm>
            <a:off x="4077344" y="2662016"/>
            <a:ext cx="217218" cy="640080"/>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Down Arrow 49"/>
          <p:cNvSpPr/>
          <p:nvPr/>
        </p:nvSpPr>
        <p:spPr>
          <a:xfrm>
            <a:off x="5573982" y="245443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Down Arrow 50"/>
          <p:cNvSpPr/>
          <p:nvPr/>
        </p:nvSpPr>
        <p:spPr>
          <a:xfrm>
            <a:off x="4806291" y="2545870"/>
            <a:ext cx="217218" cy="822960"/>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114800" y="2506007"/>
            <a:ext cx="848941" cy="477054"/>
          </a:xfrm>
          <a:prstGeom prst="rect">
            <a:avLst/>
          </a:prstGeom>
          <a:noFill/>
        </p:spPr>
        <p:txBody>
          <a:bodyPr wrap="square" rtlCol="0">
            <a:spAutoFit/>
          </a:bodyPr>
          <a:lstStyle/>
          <a:p>
            <a:pPr algn="ctr"/>
            <a:r>
              <a:rPr lang="en-US" sz="2500" dirty="0" smtClean="0">
                <a:solidFill>
                  <a:schemeClr val="tx2">
                    <a:lumMod val="75000"/>
                  </a:schemeClr>
                </a:solidFill>
                <a:latin typeface="Aharoni" panose="02010803020104030203" pitchFamily="2" charset="-79"/>
                <a:cs typeface="Aharoni" panose="02010803020104030203" pitchFamily="2" charset="-79"/>
              </a:rPr>
              <a:t>+5%</a:t>
            </a:r>
            <a:endParaRPr lang="en-US" sz="2500" dirty="0">
              <a:solidFill>
                <a:schemeClr val="tx2">
                  <a:lumMod val="75000"/>
                </a:schemeClr>
              </a:solidFill>
              <a:latin typeface="Aharoni" panose="02010803020104030203" pitchFamily="2" charset="-79"/>
              <a:cs typeface="Aharoni" panose="02010803020104030203" pitchFamily="2" charset="-79"/>
            </a:endParaRPr>
          </a:p>
        </p:txBody>
      </p:sp>
      <p:sp>
        <p:nvSpPr>
          <p:cNvPr id="54" name="TextBox 53"/>
          <p:cNvSpPr txBox="1"/>
          <p:nvPr/>
        </p:nvSpPr>
        <p:spPr>
          <a:xfrm>
            <a:off x="4884468" y="2506845"/>
            <a:ext cx="754332" cy="477054"/>
          </a:xfrm>
          <a:prstGeom prst="rect">
            <a:avLst/>
          </a:prstGeom>
          <a:noFill/>
        </p:spPr>
        <p:txBody>
          <a:bodyPr wrap="square" rtlCol="0">
            <a:spAutoFit/>
          </a:bodyPr>
          <a:lstStyle/>
          <a:p>
            <a:pPr algn="ctr"/>
            <a:r>
              <a:rPr lang="en-US" sz="2500" dirty="0" smtClean="0">
                <a:solidFill>
                  <a:schemeClr val="tx2">
                    <a:lumMod val="75000"/>
                  </a:schemeClr>
                </a:solidFill>
                <a:latin typeface="Aharoni" panose="02010803020104030203" pitchFamily="2" charset="-79"/>
                <a:cs typeface="Aharoni" panose="02010803020104030203" pitchFamily="2" charset="-79"/>
              </a:rPr>
              <a:t>+7%</a:t>
            </a:r>
            <a:endParaRPr lang="en-US" sz="2500" dirty="0">
              <a:solidFill>
                <a:schemeClr val="tx2">
                  <a:lumMod val="75000"/>
                </a:schemeClr>
              </a:solidFill>
              <a:latin typeface="Aharoni" panose="02010803020104030203" pitchFamily="2" charset="-79"/>
              <a:cs typeface="Aharoni" panose="02010803020104030203" pitchFamily="2" charset="-79"/>
            </a:endParaRPr>
          </a:p>
        </p:txBody>
      </p:sp>
      <p:sp>
        <p:nvSpPr>
          <p:cNvPr id="55" name="TextBox 54"/>
          <p:cNvSpPr txBox="1"/>
          <p:nvPr/>
        </p:nvSpPr>
        <p:spPr>
          <a:xfrm>
            <a:off x="5646468" y="2438400"/>
            <a:ext cx="754332" cy="477054"/>
          </a:xfrm>
          <a:prstGeom prst="rect">
            <a:avLst/>
          </a:prstGeom>
          <a:noFill/>
        </p:spPr>
        <p:txBody>
          <a:bodyPr wrap="square" rtlCol="0">
            <a:spAutoFit/>
          </a:bodyPr>
          <a:lstStyle/>
          <a:p>
            <a:pPr algn="ctr"/>
            <a:r>
              <a:rPr lang="en-US" sz="2500" dirty="0" smtClean="0">
                <a:solidFill>
                  <a:srgbClr val="00B050"/>
                </a:solidFill>
                <a:latin typeface="Aharoni" panose="02010803020104030203" pitchFamily="2" charset="-79"/>
                <a:cs typeface="Aharoni" panose="02010803020104030203" pitchFamily="2" charset="-79"/>
              </a:rPr>
              <a:t>+9%</a:t>
            </a:r>
            <a:endParaRPr lang="en-US" sz="2500" dirty="0">
              <a:solidFill>
                <a:srgbClr val="00B050"/>
              </a:solidFill>
              <a:latin typeface="Aharoni" panose="02010803020104030203" pitchFamily="2" charset="-79"/>
              <a:cs typeface="Aharoni" panose="02010803020104030203" pitchFamily="2" charset="-79"/>
            </a:endParaRPr>
          </a:p>
        </p:txBody>
      </p:sp>
      <p:sp>
        <p:nvSpPr>
          <p:cNvPr id="56" name="TextBox 55"/>
          <p:cNvSpPr txBox="1"/>
          <p:nvPr/>
        </p:nvSpPr>
        <p:spPr>
          <a:xfrm>
            <a:off x="3352800" y="2494746"/>
            <a:ext cx="748164" cy="477054"/>
          </a:xfrm>
          <a:prstGeom prst="rect">
            <a:avLst/>
          </a:prstGeom>
          <a:noFill/>
        </p:spPr>
        <p:txBody>
          <a:bodyPr wrap="square" rtlCol="0">
            <a:spAutoFit/>
          </a:bodyPr>
          <a:lstStyle/>
          <a:p>
            <a:pPr algn="ctr"/>
            <a:r>
              <a:rPr lang="en-US" sz="2500" dirty="0" smtClean="0">
                <a:solidFill>
                  <a:schemeClr val="tx2">
                    <a:lumMod val="75000"/>
                  </a:schemeClr>
                </a:solidFill>
                <a:latin typeface="Aharoni" panose="02010803020104030203" pitchFamily="2" charset="-79"/>
                <a:cs typeface="Aharoni" panose="02010803020104030203" pitchFamily="2" charset="-79"/>
              </a:rPr>
              <a:t>+4%</a:t>
            </a:r>
            <a:endParaRPr lang="en-US" sz="2500" dirty="0">
              <a:solidFill>
                <a:schemeClr val="tx2">
                  <a:lumMod val="75000"/>
                </a:schemeClr>
              </a:solidFill>
              <a:latin typeface="Aharoni" panose="02010803020104030203" pitchFamily="2" charset="-79"/>
              <a:cs typeface="Aharoni" panose="02010803020104030203" pitchFamily="2" charset="-79"/>
            </a:endParaRPr>
          </a:p>
        </p:txBody>
      </p:sp>
      <p:sp>
        <p:nvSpPr>
          <p:cNvPr id="57" name="Up-Down Arrow 56"/>
          <p:cNvSpPr/>
          <p:nvPr/>
        </p:nvSpPr>
        <p:spPr>
          <a:xfrm>
            <a:off x="6335982" y="245443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Down Arrow 57"/>
          <p:cNvSpPr/>
          <p:nvPr/>
        </p:nvSpPr>
        <p:spPr>
          <a:xfrm>
            <a:off x="7048500" y="245443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80128" y="2797791"/>
            <a:ext cx="1219200" cy="430887"/>
          </a:xfrm>
          <a:prstGeom prst="rect">
            <a:avLst/>
          </a:prstGeom>
          <a:noFill/>
        </p:spPr>
        <p:txBody>
          <a:bodyPr wrap="square" rtlCol="0">
            <a:spAutoFit/>
          </a:bodyPr>
          <a:lstStyle/>
          <a:p>
            <a:pPr algn="r"/>
            <a:r>
              <a:rPr lang="en-US" sz="2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MIPS</a:t>
            </a:r>
            <a:endParaRPr lang="en-US" sz="2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354554" y="4343400"/>
            <a:ext cx="1219200" cy="430887"/>
          </a:xfrm>
          <a:prstGeom prst="rect">
            <a:avLst/>
          </a:prstGeom>
          <a:noFill/>
        </p:spPr>
        <p:txBody>
          <a:bodyPr wrap="square" rtlCol="0">
            <a:spAutoFit/>
          </a:bodyPr>
          <a:lstStyle/>
          <a:p>
            <a:pPr algn="r"/>
            <a:r>
              <a:rPr lang="en-US" sz="2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APM</a:t>
            </a:r>
            <a:endParaRPr lang="en-US" sz="2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354554" y="3988713"/>
            <a:ext cx="1219200" cy="461665"/>
          </a:xfrm>
          <a:prstGeom prst="rect">
            <a:avLst/>
          </a:prstGeom>
          <a:noFill/>
        </p:spPr>
        <p:txBody>
          <a:bodyPr wrap="square" rtlCol="0">
            <a:spAutoFit/>
          </a:bodyPr>
          <a:lstStyle/>
          <a:p>
            <a:pPr algn="r"/>
            <a:r>
              <a:rPr lang="en-US"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QP in Advanced</a:t>
            </a:r>
            <a:endParaRPr lang="en-US"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Left-Right Arrow 1"/>
          <p:cNvSpPr/>
          <p:nvPr/>
        </p:nvSpPr>
        <p:spPr>
          <a:xfrm>
            <a:off x="3124200" y="4343400"/>
            <a:ext cx="4343400" cy="430887"/>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66027" y="4648200"/>
            <a:ext cx="2650067" cy="692497"/>
          </a:xfrm>
          <a:prstGeom prst="rect">
            <a:avLst/>
          </a:prstGeom>
          <a:noFill/>
        </p:spPr>
        <p:txBody>
          <a:bodyPr wrap="square" rtlCol="0">
            <a:spAutoFit/>
          </a:bodyPr>
          <a:lstStyle/>
          <a:p>
            <a:pPr algn="ctr"/>
            <a:r>
              <a:rPr lang="en-US" sz="2500" dirty="0" smtClean="0">
                <a:solidFill>
                  <a:srgbClr val="00B050"/>
                </a:solidFill>
                <a:latin typeface="Segoe Condensed" panose="020B0606040200020203" pitchFamily="34" charset="0"/>
                <a:cs typeface="Aharoni" panose="02010803020104030203" pitchFamily="2" charset="-79"/>
              </a:rPr>
              <a:t>+5% </a:t>
            </a:r>
            <a:r>
              <a:rPr lang="en-US" sz="2200" dirty="0" smtClean="0">
                <a:solidFill>
                  <a:srgbClr val="00B050"/>
                </a:solidFill>
                <a:latin typeface="Segoe Condensed" panose="020B0606040200020203" pitchFamily="34" charset="0"/>
                <a:cs typeface="Aharoni" panose="02010803020104030203" pitchFamily="2" charset="-79"/>
              </a:rPr>
              <a:t>bonus</a:t>
            </a:r>
          </a:p>
          <a:p>
            <a:pPr algn="ctr"/>
            <a:r>
              <a:rPr lang="en-US" sz="1400" i="1" dirty="0" smtClean="0">
                <a:solidFill>
                  <a:srgbClr val="00B050"/>
                </a:solidFill>
                <a:latin typeface="Segoe Condensed" panose="020B0606040200020203" pitchFamily="34" charset="0"/>
                <a:cs typeface="Aharoni" panose="02010803020104030203" pitchFamily="2" charset="-79"/>
              </a:rPr>
              <a:t>(excluded from MIPS)</a:t>
            </a:r>
            <a:endParaRPr lang="en-US" sz="1400" i="1" dirty="0">
              <a:solidFill>
                <a:srgbClr val="00B050"/>
              </a:solidFill>
              <a:latin typeface="Segoe Condensed" panose="020B0606040200020203" pitchFamily="34" charset="0"/>
              <a:cs typeface="Aharoni" panose="02010803020104030203" pitchFamily="2" charset="-79"/>
            </a:endParaRPr>
          </a:p>
        </p:txBody>
      </p:sp>
      <p:sp>
        <p:nvSpPr>
          <p:cNvPr id="3" name="Right Arrow 2"/>
          <p:cNvSpPr/>
          <p:nvPr/>
        </p:nvSpPr>
        <p:spPr>
          <a:xfrm rot="16200000">
            <a:off x="3356416" y="4152593"/>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a:off x="3944612" y="4156230"/>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4684943" y="4152592"/>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6200000">
            <a:off x="6807160" y="4156230"/>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6200000">
            <a:off x="6121103" y="4156230"/>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6200000">
            <a:off x="5394956" y="4156230"/>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D859515-6042-4DBC-99E0-9F999718C03D}" type="slidenum">
              <a:rPr lang="en-US" smtClean="0"/>
              <a:t>63</a:t>
            </a:fld>
            <a:endParaRPr lang="en-US"/>
          </a:p>
        </p:txBody>
      </p:sp>
      <p:pic>
        <p:nvPicPr>
          <p:cNvPr id="31" name="Picture 8" descr="Stethoscope, Doctor, Health, Heart, Hospital, Pulse"/>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
                    </a14:imgEffect>
                    <a14:imgEffect>
                      <a14:brightnessContrast bright="21000" contrast="28000"/>
                    </a14:imgEffect>
                  </a14:imgLayer>
                </a14:imgProps>
              </a:ext>
              <a:ext uri="{28A0092B-C50C-407E-A947-70E740481C1C}">
                <a14:useLocalDpi xmlns:a14="http://schemas.microsoft.com/office/drawing/2010/main" val="0"/>
              </a:ext>
            </a:extLst>
          </a:blip>
          <a:srcRect/>
          <a:stretch>
            <a:fillRect/>
          </a:stretch>
        </p:blipFill>
        <p:spPr bwMode="auto">
          <a:xfrm>
            <a:off x="2218483" y="3921599"/>
            <a:ext cx="457200" cy="65902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ig, Piggy Bank, Pink, Finance, Money, Save, Investment"/>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8000"/>
                    </a14:imgEffect>
                    <a14:imgEffect>
                      <a14:saturation sat="135000"/>
                    </a14:imgEffect>
                    <a14:imgEffect>
                      <a14:brightnessContrast bright="-9000" contrast="42000"/>
                    </a14:imgEffect>
                  </a14:imgLayer>
                </a14:imgProps>
              </a:ext>
              <a:ext uri="{28A0092B-C50C-407E-A947-70E740481C1C}">
                <a14:useLocalDpi xmlns:a14="http://schemas.microsoft.com/office/drawing/2010/main" val="0"/>
              </a:ext>
            </a:extLst>
          </a:blip>
          <a:srcRect/>
          <a:stretch>
            <a:fillRect/>
          </a:stretch>
        </p:blipFill>
        <p:spPr bwMode="auto">
          <a:xfrm flipH="1">
            <a:off x="2943540" y="3959944"/>
            <a:ext cx="396265" cy="419883"/>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a:off x="2575863" y="4157279"/>
            <a:ext cx="367677" cy="12606"/>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323488" y="3021203"/>
            <a:ext cx="748164" cy="477054"/>
          </a:xfrm>
          <a:prstGeom prst="rect">
            <a:avLst/>
          </a:prstGeom>
          <a:noFill/>
        </p:spPr>
        <p:txBody>
          <a:bodyPr wrap="square" rtlCol="0">
            <a:spAutoFit/>
          </a:bodyPr>
          <a:lstStyle/>
          <a:p>
            <a:pPr algn="ctr"/>
            <a:r>
              <a:rPr lang="en-US" sz="20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r>
              <a:rPr lang="en-US" sz="2500" dirty="0" smtClean="0">
                <a:solidFill>
                  <a:schemeClr val="tx2">
                    <a:lumMod val="75000"/>
                  </a:schemeClr>
                </a:solidFill>
                <a:latin typeface="Aharoni" panose="02010803020104030203" pitchFamily="2" charset="-79"/>
                <a:cs typeface="Aharoni" panose="02010803020104030203" pitchFamily="2" charset="-79"/>
              </a:rPr>
              <a:t>4%</a:t>
            </a:r>
            <a:endParaRPr lang="en-US" sz="2500" dirty="0">
              <a:solidFill>
                <a:schemeClr val="tx2">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4114800" y="3076244"/>
            <a:ext cx="728948" cy="477054"/>
          </a:xfrm>
          <a:prstGeom prst="rect">
            <a:avLst/>
          </a:prstGeom>
          <a:noFill/>
        </p:spPr>
        <p:txBody>
          <a:bodyPr wrap="square" rtlCol="0">
            <a:spAutoFit/>
          </a:bodyPr>
          <a:lstStyle/>
          <a:p>
            <a:pPr algn="ctr"/>
            <a:r>
              <a:rPr lang="en-US" sz="2500" dirty="0" smtClean="0">
                <a:solidFill>
                  <a:schemeClr val="tx2">
                    <a:lumMod val="75000"/>
                  </a:schemeClr>
                </a:solidFill>
                <a:latin typeface="Aharoni" panose="02010803020104030203" pitchFamily="2" charset="-79"/>
                <a:cs typeface="Aharoni" panose="02010803020104030203" pitchFamily="2" charset="-79"/>
              </a:rPr>
              <a:t>-5%</a:t>
            </a:r>
            <a:endParaRPr lang="en-US" sz="2500" dirty="0">
              <a:solidFill>
                <a:schemeClr val="tx2">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a:off x="4884468" y="3104346"/>
            <a:ext cx="754332" cy="477054"/>
          </a:xfrm>
          <a:prstGeom prst="rect">
            <a:avLst/>
          </a:prstGeom>
          <a:noFill/>
        </p:spPr>
        <p:txBody>
          <a:bodyPr wrap="square" rtlCol="0">
            <a:spAutoFit/>
          </a:bodyPr>
          <a:lstStyle/>
          <a:p>
            <a:pPr algn="ctr"/>
            <a:r>
              <a:rPr lang="en-US" sz="2500" dirty="0">
                <a:solidFill>
                  <a:schemeClr val="tx2">
                    <a:lumMod val="75000"/>
                  </a:schemeClr>
                </a:solidFill>
                <a:latin typeface="Aharoni" panose="02010803020104030203" pitchFamily="2" charset="-79"/>
                <a:cs typeface="Aharoni" panose="02010803020104030203" pitchFamily="2" charset="-79"/>
              </a:rPr>
              <a:t>-</a:t>
            </a:r>
            <a:r>
              <a:rPr lang="en-US" sz="2500" dirty="0" smtClean="0">
                <a:solidFill>
                  <a:schemeClr val="tx2">
                    <a:lumMod val="75000"/>
                  </a:schemeClr>
                </a:solidFill>
                <a:latin typeface="Aharoni" panose="02010803020104030203" pitchFamily="2" charset="-79"/>
                <a:cs typeface="Aharoni" panose="02010803020104030203" pitchFamily="2" charset="-79"/>
              </a:rPr>
              <a:t>7%</a:t>
            </a:r>
            <a:endParaRPr lang="en-US" sz="2500" dirty="0">
              <a:solidFill>
                <a:schemeClr val="tx2">
                  <a:lumMod val="75000"/>
                </a:schemeClr>
              </a:solidFill>
              <a:latin typeface="Aharoni" panose="02010803020104030203" pitchFamily="2" charset="-79"/>
              <a:cs typeface="Aharoni" panose="02010803020104030203" pitchFamily="2" charset="-79"/>
            </a:endParaRPr>
          </a:p>
        </p:txBody>
      </p:sp>
      <p:sp>
        <p:nvSpPr>
          <p:cNvPr id="38" name="TextBox 37"/>
          <p:cNvSpPr txBox="1"/>
          <p:nvPr/>
        </p:nvSpPr>
        <p:spPr>
          <a:xfrm>
            <a:off x="5646468" y="3104346"/>
            <a:ext cx="754332" cy="477054"/>
          </a:xfrm>
          <a:prstGeom prst="rect">
            <a:avLst/>
          </a:prstGeom>
          <a:noFill/>
        </p:spPr>
        <p:txBody>
          <a:bodyPr wrap="square" rtlCol="0">
            <a:spAutoFit/>
          </a:bodyPr>
          <a:lstStyle/>
          <a:p>
            <a:pPr algn="ctr"/>
            <a:r>
              <a:rPr lang="en-US" sz="2500" dirty="0" smtClean="0">
                <a:solidFill>
                  <a:srgbClr val="00B050"/>
                </a:solidFill>
                <a:latin typeface="Aharoni" panose="02010803020104030203" pitchFamily="2" charset="-79"/>
                <a:cs typeface="Aharoni" panose="02010803020104030203" pitchFamily="2" charset="-79"/>
              </a:rPr>
              <a:t>-9%</a:t>
            </a:r>
            <a:endParaRPr lang="en-US" sz="2500" dirty="0">
              <a:solidFill>
                <a:srgbClr val="00B050"/>
              </a:solidFill>
              <a:latin typeface="Aharoni" panose="02010803020104030203" pitchFamily="2" charset="-79"/>
              <a:cs typeface="Aharoni" panose="02010803020104030203" pitchFamily="2" charset="-79"/>
            </a:endParaRPr>
          </a:p>
        </p:txBody>
      </p:sp>
      <p:sp>
        <p:nvSpPr>
          <p:cNvPr id="39" name="TextBox 38"/>
          <p:cNvSpPr txBox="1"/>
          <p:nvPr/>
        </p:nvSpPr>
        <p:spPr>
          <a:xfrm>
            <a:off x="3954927" y="3480647"/>
            <a:ext cx="3310791" cy="261610"/>
          </a:xfrm>
          <a:prstGeom prst="rect">
            <a:avLst/>
          </a:prstGeom>
          <a:noFill/>
        </p:spPr>
        <p:txBody>
          <a:bodyPr wrap="square" rtlCol="0">
            <a:spAutoFit/>
          </a:bodyPr>
          <a:lstStyle/>
          <a:p>
            <a:pPr algn="ctr"/>
            <a:r>
              <a:rPr lang="en-US" sz="1100" b="1" spc="60" dirty="0" smtClean="0">
                <a:solidFill>
                  <a:schemeClr val="accent1">
                    <a:lumMod val="75000"/>
                  </a:schemeClr>
                </a:solidFill>
                <a:latin typeface="Arial" panose="020B0604020202020204" pitchFamily="34" charset="0"/>
                <a:cs typeface="Arial" panose="020B0604020202020204" pitchFamily="34" charset="0"/>
              </a:rPr>
              <a:t>Maximum MIPS Payment Adjustment (+/-)</a:t>
            </a:r>
            <a:endParaRPr lang="en-US" sz="1100" b="1" spc="60" dirty="0">
              <a:solidFill>
                <a:schemeClr val="accent1">
                  <a:lumMod val="75000"/>
                </a:schemeClr>
              </a:solidFill>
              <a:latin typeface="Arial" panose="020B0604020202020204" pitchFamily="34" charset="0"/>
              <a:cs typeface="Arial" panose="020B0604020202020204" pitchFamily="34" charset="0"/>
            </a:endParaRPr>
          </a:p>
        </p:txBody>
      </p:sp>
      <p:sp>
        <p:nvSpPr>
          <p:cNvPr id="40" name="Up-Down Arrow 39"/>
          <p:cNvSpPr/>
          <p:nvPr/>
        </p:nvSpPr>
        <p:spPr>
          <a:xfrm>
            <a:off x="7652409" y="245443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688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Fee schedule updates begin in </a:t>
            </a:r>
            <a:r>
              <a:rPr lang="en-US" sz="4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2016</a:t>
            </a:r>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1005850266"/>
              </p:ext>
            </p:extLst>
          </p:nvPr>
        </p:nvGraphicFramePr>
        <p:xfrm>
          <a:off x="1142999" y="1938169"/>
          <a:ext cx="7391402" cy="3496694"/>
        </p:xfrm>
        <a:graphic>
          <a:graphicData uri="http://schemas.openxmlformats.org/drawingml/2006/table">
            <a:tbl>
              <a:tblPr firstRow="1" bandRow="1">
                <a:tableStyleId>{5C22544A-7EE6-4342-B048-85BDC9FD1C3A}</a:tableStyleId>
              </a:tblPr>
              <a:tblGrid>
                <a:gridCol w="664853"/>
                <a:gridCol w="664853"/>
                <a:gridCol w="664853"/>
                <a:gridCol w="664853"/>
                <a:gridCol w="664853"/>
                <a:gridCol w="664853"/>
                <a:gridCol w="664853"/>
                <a:gridCol w="664853"/>
                <a:gridCol w="664853"/>
                <a:gridCol w="664853"/>
                <a:gridCol w="742872"/>
              </a:tblGrid>
              <a:tr h="457200">
                <a:tc>
                  <a:txBody>
                    <a:bodyPr/>
                    <a:lstStyle/>
                    <a:p>
                      <a:pPr algn="ctr"/>
                      <a:r>
                        <a:rPr lang="en-US" sz="1800" dirty="0" smtClean="0">
                          <a:latin typeface="Segoe Condensed" panose="020B0606040200020203" pitchFamily="34" charset="0"/>
                          <a:cs typeface="Aharoni" panose="02010803020104030203" pitchFamily="2" charset="-79"/>
                        </a:rPr>
                        <a:t>2016</a:t>
                      </a:r>
                      <a:endParaRPr lang="en-US" sz="1800" dirty="0">
                        <a:latin typeface="Segoe Condensed" panose="020B0606040200020203" pitchFamily="34" charset="0"/>
                        <a:cs typeface="Aharoni" panose="02010803020104030203" pitchFamily="2" charset="-79"/>
                      </a:endParaRPr>
                    </a:p>
                  </a:txBody>
                  <a:tcPr anchor="ctr">
                    <a:solidFill>
                      <a:srgbClr val="FFC000"/>
                    </a:solidFill>
                  </a:tcPr>
                </a:tc>
                <a:tc>
                  <a:txBody>
                    <a:bodyPr/>
                    <a:lstStyle/>
                    <a:p>
                      <a:pPr algn="ctr"/>
                      <a:r>
                        <a:rPr lang="en-US" sz="1800" dirty="0" smtClean="0">
                          <a:latin typeface="Segoe Condensed" panose="020B0606040200020203" pitchFamily="34" charset="0"/>
                          <a:cs typeface="Aharoni" panose="02010803020104030203" pitchFamily="2" charset="-79"/>
                        </a:rPr>
                        <a:t>2017</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2018</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2019</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2020</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2021</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2022</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2023</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2024</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2025</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2026</a:t>
                      </a:r>
                      <a:r>
                        <a:rPr lang="en-US" sz="1800" baseline="0" dirty="0" smtClean="0">
                          <a:latin typeface="Segoe Condensed" panose="020B0606040200020203" pitchFamily="34" charset="0"/>
                          <a:cs typeface="Aharoni" panose="02010803020104030203" pitchFamily="2" charset="-79"/>
                        </a:rPr>
                        <a:t> &amp; on</a:t>
                      </a:r>
                      <a:endParaRPr lang="en-US" sz="1800" dirty="0">
                        <a:latin typeface="Segoe Condensed" panose="020B0606040200020203" pitchFamily="34" charset="0"/>
                        <a:cs typeface="Aharoni" panose="02010803020104030203" pitchFamily="2" charset="-79"/>
                      </a:endParaRPr>
                    </a:p>
                  </a:txBody>
                  <a:tcPr anchor="ctr">
                    <a:solidFill>
                      <a:srgbClr val="FFC000"/>
                    </a:solidFill>
                  </a:tcPr>
                </a:tc>
              </a:tr>
              <a:tr h="1428307">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r h="1428307">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bl>
          </a:graphicData>
        </a:graphic>
      </p:graphicFrame>
      <p:sp>
        <p:nvSpPr>
          <p:cNvPr id="60" name="TextBox 59"/>
          <p:cNvSpPr txBox="1"/>
          <p:nvPr/>
        </p:nvSpPr>
        <p:spPr>
          <a:xfrm>
            <a:off x="52468" y="2648634"/>
            <a:ext cx="1090532" cy="584775"/>
          </a:xfrm>
          <a:prstGeom prst="rect">
            <a:avLst/>
          </a:prstGeom>
          <a:noFill/>
        </p:spPr>
        <p:txBody>
          <a:bodyPr wrap="square" rtlCol="0">
            <a:spAutoFit/>
          </a:bodyPr>
          <a:lstStyle/>
          <a:p>
            <a:pPr algn="r"/>
            <a:r>
              <a:rPr lang="en-US" sz="1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Fee </a:t>
            </a:r>
          </a:p>
          <a:p>
            <a:pPr algn="r"/>
            <a:r>
              <a:rPr lang="en-US" sz="1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Schedule</a:t>
            </a:r>
            <a:endPar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64</a:t>
            </a:fld>
            <a:endParaRPr lang="en-US"/>
          </a:p>
        </p:txBody>
      </p:sp>
      <p:sp>
        <p:nvSpPr>
          <p:cNvPr id="27" name="TextBox 26"/>
          <p:cNvSpPr txBox="1"/>
          <p:nvPr/>
        </p:nvSpPr>
        <p:spPr>
          <a:xfrm>
            <a:off x="1759072" y="2756355"/>
            <a:ext cx="1739656" cy="369332"/>
          </a:xfrm>
          <a:prstGeom prst="rect">
            <a:avLst/>
          </a:prstGeom>
          <a:noFill/>
        </p:spPr>
        <p:txBody>
          <a:bodyPr wrap="square" rtlCol="0">
            <a:spAutoFit/>
          </a:bodyPr>
          <a:lstStyle/>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a:t>
            </a:r>
            <a:r>
              <a:rPr lang="en-US" b="1" dirty="0" smtClean="0">
                <a:solidFill>
                  <a:schemeClr val="tx2">
                    <a:lumMod val="75000"/>
                  </a:schemeClr>
                </a:solidFill>
                <a:latin typeface="Segoe Condensed" panose="020B0606040200020203" pitchFamily="34" charset="0"/>
                <a:cs typeface="Aharoni" panose="02010803020104030203" pitchFamily="2" charset="-79"/>
              </a:rPr>
              <a:t>0.5% each year</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
        <p:nvSpPr>
          <p:cNvPr id="28" name="Left-Right Arrow 27"/>
          <p:cNvSpPr/>
          <p:nvPr/>
        </p:nvSpPr>
        <p:spPr>
          <a:xfrm>
            <a:off x="1295400" y="3080998"/>
            <a:ext cx="2514600" cy="430887"/>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029200" y="2756355"/>
            <a:ext cx="1739656" cy="369332"/>
          </a:xfrm>
          <a:prstGeom prst="rect">
            <a:avLst/>
          </a:prstGeom>
          <a:noFill/>
        </p:spPr>
        <p:txBody>
          <a:bodyPr wrap="square" rtlCol="0">
            <a:spAutoFit/>
          </a:bodyPr>
          <a:lstStyle/>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No change</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
        <p:nvSpPr>
          <p:cNvPr id="3" name="Oval 2"/>
          <p:cNvSpPr/>
          <p:nvPr/>
        </p:nvSpPr>
        <p:spPr>
          <a:xfrm>
            <a:off x="7620000" y="2525522"/>
            <a:ext cx="990600" cy="1360678"/>
          </a:xfrm>
          <a:prstGeom prst="ellipse">
            <a:avLst/>
          </a:prstGeom>
          <a:solidFill>
            <a:srgbClr val="CCFF99"/>
          </a:solidFill>
          <a:ln w="571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42048" y="2525522"/>
            <a:ext cx="1739656" cy="1200329"/>
          </a:xfrm>
          <a:prstGeom prst="rect">
            <a:avLst/>
          </a:prstGeom>
          <a:noFill/>
        </p:spPr>
        <p:txBody>
          <a:bodyPr wrap="square" rtlCol="0">
            <a:spAutoFit/>
          </a:bodyPr>
          <a:lstStyle/>
          <a:p>
            <a:pPr algn="ctr"/>
            <a:endPar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endParaRPr>
          </a:p>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+0.25%</a:t>
            </a:r>
          </a:p>
          <a:p>
            <a:pPr algn="ctr"/>
            <a:r>
              <a:rPr lang="en-US" b="1" i="1" dirty="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o</a:t>
            </a:r>
            <a:r>
              <a:rPr lang="en-US" b="1" i="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r</a:t>
            </a:r>
          </a:p>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0.75%</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
        <p:nvSpPr>
          <p:cNvPr id="29" name="Left-Right Arrow 28"/>
          <p:cNvSpPr/>
          <p:nvPr/>
        </p:nvSpPr>
        <p:spPr>
          <a:xfrm>
            <a:off x="3810000" y="3080998"/>
            <a:ext cx="3810000" cy="430887"/>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urved Connector 31"/>
          <p:cNvCxnSpPr/>
          <p:nvPr/>
        </p:nvCxnSpPr>
        <p:spPr>
          <a:xfrm flipV="1">
            <a:off x="6315372" y="3725851"/>
            <a:ext cx="1228428" cy="617549"/>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90800" y="4020234"/>
            <a:ext cx="3686472" cy="1154162"/>
          </a:xfrm>
          <a:prstGeom prst="rect">
            <a:avLst/>
          </a:prstGeom>
          <a:solidFill>
            <a:srgbClr val="92D050"/>
          </a:solidFill>
        </p:spPr>
        <p:txBody>
          <a:bodyPr wrap="square" lIns="274320" tIns="182880" rIns="274320" bIns="182880" rtlCol="0">
            <a:spAutoFit/>
          </a:bodyPr>
          <a:lstStyle/>
          <a:p>
            <a:pPr algn="ctr"/>
            <a:r>
              <a:rPr lang="en-US" sz="17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QPs</a:t>
            </a:r>
            <a:r>
              <a:rPr lang="en-US" sz="17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7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will also get a </a:t>
            </a:r>
            <a:r>
              <a:rPr lang="en-US" sz="17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+0.75% update </a:t>
            </a:r>
            <a:r>
              <a:rPr lang="en-US" sz="17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to the fee schedule conversion factor each year.</a:t>
            </a:r>
            <a:endParaRPr lang="en-US" sz="17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35" name="Picture 2" descr="Pig, Piggy Bank, Pink, Finance, Money, Save, Investment"/>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35000"/>
                    </a14:imgEffect>
                    <a14:imgEffect>
                      <a14:brightnessContrast bright="-9000" contrast="42000"/>
                    </a14:imgEffect>
                  </a14:imgLayer>
                </a14:imgProps>
              </a:ext>
              <a:ext uri="{28A0092B-C50C-407E-A947-70E740481C1C}">
                <a14:useLocalDpi xmlns:a14="http://schemas.microsoft.com/office/drawing/2010/main" val="0"/>
              </a:ext>
            </a:extLst>
          </a:blip>
          <a:srcRect/>
          <a:stretch>
            <a:fillRect/>
          </a:stretch>
        </p:blipFill>
        <p:spPr bwMode="auto">
          <a:xfrm flipH="1">
            <a:off x="1828800" y="4210557"/>
            <a:ext cx="583314" cy="61808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592324" y="5472728"/>
            <a:ext cx="3686472" cy="369332"/>
          </a:xfrm>
          <a:prstGeom prst="rect">
            <a:avLst/>
          </a:prstGeom>
          <a:noFill/>
        </p:spPr>
        <p:txBody>
          <a:bodyPr wrap="square" rtlCol="0">
            <a:spAutoFit/>
          </a:bodyPr>
          <a:lstStyle/>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Everyone else will get a +0.25% update.</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Tree>
    <p:extLst>
      <p:ext uri="{BB962C8B-B14F-4D97-AF65-F5344CB8AC3E}">
        <p14:creationId xmlns:p14="http://schemas.microsoft.com/office/powerpoint/2010/main" val="28640316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Putting it all together:</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127657773"/>
              </p:ext>
            </p:extLst>
          </p:nvPr>
        </p:nvGraphicFramePr>
        <p:xfrm>
          <a:off x="1142999" y="1938169"/>
          <a:ext cx="7391402" cy="4362844"/>
        </p:xfrm>
        <a:graphic>
          <a:graphicData uri="http://schemas.openxmlformats.org/drawingml/2006/table">
            <a:tbl>
              <a:tblPr firstRow="1" bandRow="1">
                <a:tableStyleId>{5C22544A-7EE6-4342-B048-85BDC9FD1C3A}</a:tableStyleId>
              </a:tblPr>
              <a:tblGrid>
                <a:gridCol w="664853"/>
                <a:gridCol w="664853"/>
                <a:gridCol w="664853"/>
                <a:gridCol w="664853"/>
                <a:gridCol w="664853"/>
                <a:gridCol w="664853"/>
                <a:gridCol w="664853"/>
                <a:gridCol w="664853"/>
                <a:gridCol w="664853"/>
                <a:gridCol w="664853"/>
                <a:gridCol w="742872"/>
              </a:tblGrid>
              <a:tr h="604097">
                <a:tc>
                  <a:txBody>
                    <a:bodyPr/>
                    <a:lstStyle/>
                    <a:p>
                      <a:pPr algn="ctr"/>
                      <a:r>
                        <a:rPr lang="en-US" sz="1800" dirty="0" smtClean="0">
                          <a:latin typeface="Segoe Condensed" panose="020B0606040200020203" pitchFamily="34" charset="0"/>
                          <a:cs typeface="Aharoni" panose="02010803020104030203" pitchFamily="2" charset="-79"/>
                        </a:rPr>
                        <a:t>2016</a:t>
                      </a:r>
                      <a:endParaRPr lang="en-US" sz="1800" dirty="0">
                        <a:latin typeface="Segoe Condensed" panose="020B0606040200020203" pitchFamily="34" charset="0"/>
                        <a:cs typeface="Aharoni" panose="02010803020104030203" pitchFamily="2" charset="-79"/>
                      </a:endParaRPr>
                    </a:p>
                  </a:txBody>
                  <a:tcPr anchor="ctr">
                    <a:solidFill>
                      <a:srgbClr val="FFC000"/>
                    </a:solidFill>
                  </a:tcPr>
                </a:tc>
                <a:tc>
                  <a:txBody>
                    <a:bodyPr/>
                    <a:lstStyle/>
                    <a:p>
                      <a:pPr algn="ctr"/>
                      <a:r>
                        <a:rPr lang="en-US" sz="1800" dirty="0" smtClean="0">
                          <a:latin typeface="Segoe Condensed" panose="020B0606040200020203" pitchFamily="34" charset="0"/>
                          <a:cs typeface="Aharoni" panose="02010803020104030203" pitchFamily="2" charset="-79"/>
                        </a:rPr>
                        <a:t>2017</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2018</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2019</a:t>
                      </a:r>
                      <a:endParaRPr lang="en-US" sz="1800" dirty="0">
                        <a:latin typeface="Segoe Condensed" panose="020B0606040200020203" pitchFamily="34" charset="0"/>
                        <a:cs typeface="Aharoni" panose="02010803020104030203" pitchFamily="2" charset="-79"/>
                      </a:endParaRPr>
                    </a:p>
                  </a:txBody>
                  <a:tcPr anchor="ctr">
                    <a:solidFill>
                      <a:srgbClr val="FFC000"/>
                    </a:solidFill>
                  </a:tcPr>
                </a:tc>
                <a:tc>
                  <a:txBody>
                    <a:bodyPr/>
                    <a:lstStyle/>
                    <a:p>
                      <a:pPr algn="ctr"/>
                      <a:r>
                        <a:rPr lang="en-US" sz="1800" dirty="0" smtClean="0">
                          <a:latin typeface="Segoe Condensed" panose="020B0606040200020203" pitchFamily="34" charset="0"/>
                          <a:cs typeface="Aharoni" panose="02010803020104030203" pitchFamily="2" charset="-79"/>
                        </a:rPr>
                        <a:t>2020</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2021</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2022</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2023</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2024</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2025</a:t>
                      </a:r>
                      <a:endParaRPr lang="en-US" sz="1800" dirty="0">
                        <a:latin typeface="Segoe Condensed" panose="020B0606040200020203" pitchFamily="34" charset="0"/>
                        <a:cs typeface="Aharoni" panose="02010803020104030203" pitchFamily="2" charset="-79"/>
                      </a:endParaRPr>
                    </a:p>
                  </a:txBody>
                  <a:tcPr anchor="ctr">
                    <a:solidFill>
                      <a:srgbClr val="00B0F0"/>
                    </a:solidFill>
                  </a:tcPr>
                </a:tc>
                <a:tc>
                  <a:txBody>
                    <a:bodyPr/>
                    <a:lstStyle/>
                    <a:p>
                      <a:pPr algn="ctr"/>
                      <a:r>
                        <a:rPr lang="en-US" sz="1800" dirty="0" smtClean="0">
                          <a:latin typeface="Segoe Condensed" panose="020B0606040200020203" pitchFamily="34" charset="0"/>
                          <a:cs typeface="Aharoni" panose="02010803020104030203" pitchFamily="2" charset="-79"/>
                        </a:rPr>
                        <a:t>2026</a:t>
                      </a:r>
                      <a:r>
                        <a:rPr lang="en-US" sz="1800" baseline="0" dirty="0" smtClean="0">
                          <a:latin typeface="Segoe Condensed" panose="020B0606040200020203" pitchFamily="34" charset="0"/>
                          <a:cs typeface="Aharoni" panose="02010803020104030203" pitchFamily="2" charset="-79"/>
                        </a:rPr>
                        <a:t> &amp; on</a:t>
                      </a:r>
                      <a:endParaRPr lang="en-US" sz="1800" dirty="0">
                        <a:latin typeface="Segoe Condensed" panose="020B0606040200020203" pitchFamily="34" charset="0"/>
                        <a:cs typeface="Aharoni" panose="02010803020104030203" pitchFamily="2" charset="-79"/>
                      </a:endParaRPr>
                    </a:p>
                  </a:txBody>
                  <a:tcPr anchor="ctr">
                    <a:solidFill>
                      <a:srgbClr val="FFC000"/>
                    </a:solidFill>
                  </a:tcPr>
                </a:tc>
              </a:tr>
              <a:tr h="1162507">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r h="1212244">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r h="1348013">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r>
            </a:tbl>
          </a:graphicData>
        </a:graphic>
      </p:graphicFrame>
      <p:sp>
        <p:nvSpPr>
          <p:cNvPr id="60" name="TextBox 59"/>
          <p:cNvSpPr txBox="1"/>
          <p:nvPr/>
        </p:nvSpPr>
        <p:spPr>
          <a:xfrm>
            <a:off x="-76200" y="2648634"/>
            <a:ext cx="1258172" cy="584775"/>
          </a:xfrm>
          <a:prstGeom prst="rect">
            <a:avLst/>
          </a:prstGeom>
          <a:noFill/>
        </p:spPr>
        <p:txBody>
          <a:bodyPr wrap="square" rtlCol="0">
            <a:spAutoFit/>
          </a:bodyPr>
          <a:lstStyle/>
          <a:p>
            <a:pPr algn="r"/>
            <a:r>
              <a:rPr lang="en-US" sz="1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Fee </a:t>
            </a:r>
          </a:p>
          <a:p>
            <a:pPr algn="r"/>
            <a:r>
              <a:rPr lang="en-US" sz="16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Schedule</a:t>
            </a:r>
            <a:endPar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65</a:t>
            </a:fld>
            <a:endParaRPr lang="en-US" dirty="0"/>
          </a:p>
        </p:txBody>
      </p:sp>
      <p:sp>
        <p:nvSpPr>
          <p:cNvPr id="27" name="TextBox 26"/>
          <p:cNvSpPr txBox="1"/>
          <p:nvPr/>
        </p:nvSpPr>
        <p:spPr>
          <a:xfrm>
            <a:off x="1676400" y="2756355"/>
            <a:ext cx="1739656" cy="369332"/>
          </a:xfrm>
          <a:prstGeom prst="rect">
            <a:avLst/>
          </a:prstGeom>
          <a:noFill/>
        </p:spPr>
        <p:txBody>
          <a:bodyPr wrap="square" rtlCol="0">
            <a:spAutoFit/>
          </a:bodyPr>
          <a:lstStyle/>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a:t>
            </a:r>
            <a:r>
              <a:rPr lang="en-US" b="1" dirty="0" smtClean="0">
                <a:solidFill>
                  <a:schemeClr val="tx2">
                    <a:lumMod val="75000"/>
                  </a:schemeClr>
                </a:solidFill>
                <a:latin typeface="Segoe Condensed" panose="020B0606040200020203" pitchFamily="34" charset="0"/>
                <a:cs typeface="Aharoni" panose="02010803020104030203" pitchFamily="2" charset="-79"/>
              </a:rPr>
              <a:t>0.5% each year</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
        <p:nvSpPr>
          <p:cNvPr id="28" name="Left-Right Arrow 27"/>
          <p:cNvSpPr/>
          <p:nvPr/>
        </p:nvSpPr>
        <p:spPr>
          <a:xfrm>
            <a:off x="1295400" y="3080998"/>
            <a:ext cx="2514600" cy="430887"/>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953000" y="2756355"/>
            <a:ext cx="1739656" cy="369332"/>
          </a:xfrm>
          <a:prstGeom prst="rect">
            <a:avLst/>
          </a:prstGeom>
          <a:noFill/>
        </p:spPr>
        <p:txBody>
          <a:bodyPr wrap="square" rtlCol="0">
            <a:spAutoFit/>
          </a:bodyPr>
          <a:lstStyle/>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No change</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
        <p:nvSpPr>
          <p:cNvPr id="3" name="Oval 2"/>
          <p:cNvSpPr/>
          <p:nvPr/>
        </p:nvSpPr>
        <p:spPr>
          <a:xfrm>
            <a:off x="7620000" y="2602836"/>
            <a:ext cx="990600" cy="1200329"/>
          </a:xfrm>
          <a:prstGeom prst="ellipse">
            <a:avLst/>
          </a:prstGeom>
          <a:solidFill>
            <a:srgbClr val="CCFF99"/>
          </a:solidFill>
          <a:ln w="571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42048" y="2525522"/>
            <a:ext cx="1739656" cy="1200329"/>
          </a:xfrm>
          <a:prstGeom prst="rect">
            <a:avLst/>
          </a:prstGeom>
          <a:noFill/>
        </p:spPr>
        <p:txBody>
          <a:bodyPr wrap="square" rtlCol="0">
            <a:spAutoFit/>
          </a:bodyPr>
          <a:lstStyle/>
          <a:p>
            <a:pPr algn="ctr"/>
            <a:endPar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endParaRPr>
          </a:p>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+0.25%</a:t>
            </a:r>
          </a:p>
          <a:p>
            <a:pPr algn="ctr"/>
            <a:r>
              <a:rPr lang="en-US" b="1" i="1" dirty="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o</a:t>
            </a:r>
            <a:r>
              <a:rPr lang="en-US" b="1" i="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r</a:t>
            </a:r>
          </a:p>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0.75%</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
        <p:nvSpPr>
          <p:cNvPr id="29" name="Left-Right Arrow 28"/>
          <p:cNvSpPr/>
          <p:nvPr/>
        </p:nvSpPr>
        <p:spPr>
          <a:xfrm>
            <a:off x="3810000" y="3080998"/>
            <a:ext cx="3886200" cy="430887"/>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4114800"/>
            <a:ext cx="1219200" cy="430887"/>
          </a:xfrm>
          <a:prstGeom prst="rect">
            <a:avLst/>
          </a:prstGeom>
          <a:noFill/>
        </p:spPr>
        <p:txBody>
          <a:bodyPr wrap="square" rtlCol="0">
            <a:spAutoFit/>
          </a:bodyPr>
          <a:lstStyle/>
          <a:p>
            <a:pPr algn="r"/>
            <a:r>
              <a:rPr lang="en-US" sz="2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MIPS</a:t>
            </a:r>
            <a:endParaRPr lang="en-US" sz="2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0" y="5612487"/>
            <a:ext cx="1219200" cy="430887"/>
          </a:xfrm>
          <a:prstGeom prst="rect">
            <a:avLst/>
          </a:prstGeom>
          <a:noFill/>
        </p:spPr>
        <p:txBody>
          <a:bodyPr wrap="square" rtlCol="0">
            <a:spAutoFit/>
          </a:bodyPr>
          <a:lstStyle/>
          <a:p>
            <a:pPr algn="r"/>
            <a:r>
              <a:rPr lang="en-US" sz="2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APM</a:t>
            </a:r>
            <a:endParaRPr lang="en-US" sz="2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0" y="5257800"/>
            <a:ext cx="1219200" cy="461665"/>
          </a:xfrm>
          <a:prstGeom prst="rect">
            <a:avLst/>
          </a:prstGeom>
          <a:noFill/>
        </p:spPr>
        <p:txBody>
          <a:bodyPr wrap="square" rtlCol="0">
            <a:spAutoFit/>
          </a:bodyPr>
          <a:lstStyle/>
          <a:p>
            <a:pPr algn="r"/>
            <a:r>
              <a:rPr lang="en-US"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QP in Advanced</a:t>
            </a:r>
            <a:endParaRPr lang="en-US"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ight Arrow 18"/>
          <p:cNvSpPr/>
          <p:nvPr/>
        </p:nvSpPr>
        <p:spPr>
          <a:xfrm>
            <a:off x="3174918" y="4010203"/>
            <a:ext cx="5283282" cy="576931"/>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Down Arrow 19"/>
          <p:cNvSpPr/>
          <p:nvPr/>
        </p:nvSpPr>
        <p:spPr>
          <a:xfrm>
            <a:off x="3449952" y="4035264"/>
            <a:ext cx="217218" cy="536736"/>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p:cNvSpPr/>
          <p:nvPr/>
        </p:nvSpPr>
        <p:spPr>
          <a:xfrm>
            <a:off x="4129032" y="3958531"/>
            <a:ext cx="217218" cy="640080"/>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4811982" y="3901440"/>
            <a:ext cx="217218" cy="822960"/>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174918" y="4114800"/>
            <a:ext cx="4902282" cy="369332"/>
          </a:xfrm>
          <a:prstGeom prst="rect">
            <a:avLst/>
          </a:prstGeom>
          <a:noFill/>
        </p:spPr>
        <p:txBody>
          <a:bodyPr wrap="square" rtlCol="0">
            <a:spAutoFit/>
          </a:bodyPr>
          <a:lstStyle/>
          <a:p>
            <a:r>
              <a:rPr lang="en-US" b="1" dirty="0" smtClean="0">
                <a:solidFill>
                  <a:schemeClr val="bg1"/>
                </a:solidFill>
                <a:latin typeface="Segoe Condensed" panose="020B0606040200020203" pitchFamily="34" charset="0"/>
                <a:cs typeface="Aharoni" panose="02010803020104030203" pitchFamily="2" charset="-79"/>
              </a:rPr>
              <a:t> 4           5	         7	    9           9             9	       9</a:t>
            </a:r>
            <a:endParaRPr lang="en-US" b="1" dirty="0">
              <a:solidFill>
                <a:schemeClr val="bg1"/>
              </a:solidFill>
              <a:latin typeface="Segoe Condensed" panose="020B0606040200020203" pitchFamily="34" charset="0"/>
              <a:cs typeface="Aharoni" panose="02010803020104030203" pitchFamily="2" charset="-79"/>
            </a:endParaRPr>
          </a:p>
        </p:txBody>
      </p:sp>
      <p:sp>
        <p:nvSpPr>
          <p:cNvPr id="43" name="TextBox 42"/>
          <p:cNvSpPr txBox="1"/>
          <p:nvPr/>
        </p:nvSpPr>
        <p:spPr>
          <a:xfrm>
            <a:off x="1447800" y="4023801"/>
            <a:ext cx="1822328" cy="646331"/>
          </a:xfrm>
          <a:prstGeom prst="rect">
            <a:avLst/>
          </a:prstGeom>
          <a:noFill/>
        </p:spPr>
        <p:txBody>
          <a:bodyPr wrap="square" rtlCol="0">
            <a:spAutoFit/>
          </a:bodyPr>
          <a:lstStyle/>
          <a:p>
            <a:pPr algn="ctr"/>
            <a:r>
              <a:rPr lang="en-US" b="1" dirty="0" smtClean="0">
                <a:solidFill>
                  <a:schemeClr val="tx2">
                    <a:lumMod val="75000"/>
                  </a:schemeClr>
                </a:solidFill>
                <a:latin typeface="Segoe Condensed" panose="020B0606040200020203" pitchFamily="34" charset="0"/>
                <a:ea typeface="Segoe UI" panose="020B0502040204020203" pitchFamily="34" charset="0"/>
                <a:cs typeface="Segoe UI" panose="020B0502040204020203" pitchFamily="34" charset="0"/>
              </a:rPr>
              <a:t>Max Adjustment (+/-)</a:t>
            </a:r>
            <a:endParaRPr lang="en-US" b="1" dirty="0">
              <a:solidFill>
                <a:schemeClr val="tx2">
                  <a:lumMod val="75000"/>
                </a:schemeClr>
              </a:solidFill>
              <a:latin typeface="Segoe Condensed" panose="020B0606040200020203" pitchFamily="34" charset="0"/>
              <a:cs typeface="Aharoni" panose="02010803020104030203" pitchFamily="2" charset="-79"/>
            </a:endParaRPr>
          </a:p>
        </p:txBody>
      </p:sp>
      <p:sp>
        <p:nvSpPr>
          <p:cNvPr id="44" name="Left-Right Arrow 43"/>
          <p:cNvSpPr/>
          <p:nvPr/>
        </p:nvSpPr>
        <p:spPr>
          <a:xfrm>
            <a:off x="3174918" y="5397043"/>
            <a:ext cx="3931928" cy="430887"/>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90600" y="5209937"/>
            <a:ext cx="2650067" cy="692497"/>
          </a:xfrm>
          <a:prstGeom prst="rect">
            <a:avLst/>
          </a:prstGeom>
          <a:noFill/>
        </p:spPr>
        <p:txBody>
          <a:bodyPr wrap="square" rtlCol="0">
            <a:spAutoFit/>
          </a:bodyPr>
          <a:lstStyle/>
          <a:p>
            <a:pPr algn="ctr"/>
            <a:r>
              <a:rPr lang="en-US" sz="2500" b="1" dirty="0" smtClean="0">
                <a:solidFill>
                  <a:srgbClr val="00B050"/>
                </a:solidFill>
                <a:latin typeface="Segoe Condensed" panose="020B0606040200020203" pitchFamily="34" charset="0"/>
                <a:cs typeface="Aharoni" panose="02010803020104030203" pitchFamily="2" charset="-79"/>
              </a:rPr>
              <a:t>+5% </a:t>
            </a:r>
            <a:r>
              <a:rPr lang="en-US" sz="2200" b="1" dirty="0" smtClean="0">
                <a:solidFill>
                  <a:srgbClr val="00B050"/>
                </a:solidFill>
                <a:latin typeface="Segoe Condensed" panose="020B0606040200020203" pitchFamily="34" charset="0"/>
                <a:cs typeface="Aharoni" panose="02010803020104030203" pitchFamily="2" charset="-79"/>
              </a:rPr>
              <a:t>bonus</a:t>
            </a:r>
          </a:p>
          <a:p>
            <a:pPr algn="ctr"/>
            <a:r>
              <a:rPr lang="en-US" sz="1400" b="1" i="1" dirty="0" smtClean="0">
                <a:solidFill>
                  <a:srgbClr val="00B050"/>
                </a:solidFill>
                <a:latin typeface="Segoe Condensed" panose="020B0606040200020203" pitchFamily="34" charset="0"/>
                <a:cs typeface="Aharoni" panose="02010803020104030203" pitchFamily="2" charset="-79"/>
              </a:rPr>
              <a:t>(excluded from MIPS)</a:t>
            </a:r>
            <a:endParaRPr lang="en-US" sz="1400" b="1" i="1" dirty="0">
              <a:solidFill>
                <a:srgbClr val="00B050"/>
              </a:solidFill>
              <a:latin typeface="Segoe Condensed" panose="020B0606040200020203" pitchFamily="34" charset="0"/>
              <a:cs typeface="Aharoni" panose="02010803020104030203" pitchFamily="2" charset="-79"/>
            </a:endParaRPr>
          </a:p>
        </p:txBody>
      </p:sp>
      <p:sp>
        <p:nvSpPr>
          <p:cNvPr id="46" name="Right Arrow 45"/>
          <p:cNvSpPr/>
          <p:nvPr/>
        </p:nvSpPr>
        <p:spPr>
          <a:xfrm rot="16200000">
            <a:off x="3383852" y="5206236"/>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6200000">
            <a:off x="4603052" y="5206235"/>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6200000">
            <a:off x="6508052" y="5209873"/>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6200000">
            <a:off x="5898452" y="5209873"/>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16200000">
            <a:off x="5212652" y="5209873"/>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Down Arrow 33"/>
          <p:cNvSpPr/>
          <p:nvPr/>
        </p:nvSpPr>
        <p:spPr>
          <a:xfrm>
            <a:off x="5486400" y="379476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Down Arrow 34"/>
          <p:cNvSpPr/>
          <p:nvPr/>
        </p:nvSpPr>
        <p:spPr>
          <a:xfrm>
            <a:off x="6716982" y="379476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Down Arrow 35"/>
          <p:cNvSpPr/>
          <p:nvPr/>
        </p:nvSpPr>
        <p:spPr>
          <a:xfrm>
            <a:off x="6107382" y="379476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6200000">
            <a:off x="3917249" y="5212649"/>
            <a:ext cx="471299" cy="228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Down Arrow 31"/>
          <p:cNvSpPr/>
          <p:nvPr/>
        </p:nvSpPr>
        <p:spPr>
          <a:xfrm>
            <a:off x="7326582" y="3810000"/>
            <a:ext cx="217218" cy="100584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199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105182" y="1916394"/>
            <a:ext cx="4724400" cy="55329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MACRA provides </a:t>
            </a:r>
            <a:r>
              <a:rPr lang="en-US" sz="2400" dirty="0">
                <a:solidFill>
                  <a:srgbClr val="0070C0"/>
                </a:solidFill>
                <a:latin typeface="Aharoni" panose="02010803020104030203" pitchFamily="2" charset="-79"/>
                <a:ea typeface="Segoe UI" panose="020B0502040204020203" pitchFamily="34" charset="0"/>
                <a:cs typeface="Aharoni" panose="02010803020104030203" pitchFamily="2" charset="-79"/>
              </a:rPr>
              <a:t>additional</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rewards for </a:t>
            </a:r>
          </a:p>
          <a:p>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participating in </a:t>
            </a:r>
            <a:r>
              <a:rPr lang="en-US" sz="2400" dirty="0">
                <a:solidFill>
                  <a:srgbClr val="0070C0"/>
                </a:solidFill>
                <a:latin typeface="Aharoni" panose="02010803020104030203" pitchFamily="2" charset="-79"/>
                <a:ea typeface="Segoe UI" panose="020B0502040204020203" pitchFamily="34" charset="0"/>
                <a:cs typeface="Aharoni" panose="02010803020104030203" pitchFamily="2" charset="-79"/>
              </a:rPr>
              <a:t>APMs</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66</a:t>
            </a:fld>
            <a:endParaRPr lang="en-US">
              <a:solidFill>
                <a:prstClr val="black">
                  <a:tint val="75000"/>
                </a:prstClr>
              </a:solidFill>
            </a:endParaRPr>
          </a:p>
        </p:txBody>
      </p:sp>
      <p:sp>
        <p:nvSpPr>
          <p:cNvPr id="16" name="Title 1"/>
          <p:cNvSpPr txBox="1">
            <a:spLocks/>
          </p:cNvSpPr>
          <p:nvPr/>
        </p:nvSpPr>
        <p:spPr>
          <a:xfrm>
            <a:off x="746467" y="2469691"/>
            <a:ext cx="2159391" cy="68555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Not 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3437206" y="2442495"/>
            <a:ext cx="232410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5832817" y="2270782"/>
            <a:ext cx="2667000" cy="107518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t>
            </a:r>
            <a:r>
              <a:rPr lang="en-US" sz="1800" b="1" dirty="0">
                <a:solidFill>
                  <a:srgbClr val="00B050"/>
                </a:solidFill>
                <a:latin typeface="Segoe UI" panose="020B0502040204020203" pitchFamily="34" charset="0"/>
                <a:ea typeface="Segoe UI" panose="020B0502040204020203" pitchFamily="34" charset="0"/>
                <a:cs typeface="Segoe UI" panose="020B0502040204020203" pitchFamily="34" charset="0"/>
              </a:rPr>
              <a:t>A</a:t>
            </a: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dvanced </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1398904" y="1916394"/>
            <a:ext cx="3744878" cy="55329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000"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Potential financial</a:t>
            </a:r>
            <a:r>
              <a:rPr lang="en-US" sz="2000" b="1"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 rewards</a:t>
            </a:r>
            <a:endParaRPr lang="en-US" sz="2000" b="1" dirty="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endParaRPr>
          </a:p>
        </p:txBody>
      </p:sp>
      <p:pic>
        <p:nvPicPr>
          <p:cNvPr id="23" name="Picture 2" descr="Pig, Piggy Bank, Pink, Finance, Money, Save, Investment"/>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35000"/>
                    </a14:imgEffect>
                    <a14:imgEffect>
                      <a14:brightnessContrast bright="-9000" contrast="42000"/>
                    </a14:imgEffect>
                  </a14:imgLayer>
                </a14:imgProps>
              </a:ext>
              <a:ext uri="{28A0092B-C50C-407E-A947-70E740481C1C}">
                <a14:useLocalDpi xmlns:a14="http://schemas.microsoft.com/office/drawing/2010/main" val="0"/>
              </a:ext>
            </a:extLst>
          </a:blip>
          <a:srcRect/>
          <a:stretch>
            <a:fillRect/>
          </a:stretch>
        </p:blipFill>
        <p:spPr bwMode="auto">
          <a:xfrm flipH="1">
            <a:off x="579916" y="1787465"/>
            <a:ext cx="818988" cy="81115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a:off x="68580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4043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47348"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905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105182" y="1916394"/>
            <a:ext cx="4724400" cy="55329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The Quality Payment Program provides </a:t>
            </a:r>
          </a:p>
          <a:p>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additional</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rewards for </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participating </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in </a:t>
            </a:r>
            <a:r>
              <a:rPr lang="en-US" sz="2400" dirty="0">
                <a:solidFill>
                  <a:srgbClr val="0070C0"/>
                </a:solidFill>
                <a:latin typeface="Aharoni" panose="02010803020104030203" pitchFamily="2" charset="-79"/>
                <a:ea typeface="Segoe UI" panose="020B0502040204020203" pitchFamily="34" charset="0"/>
                <a:cs typeface="Aharoni" panose="02010803020104030203" pitchFamily="2" charset="-79"/>
              </a:rPr>
              <a:t>APMs</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67</a:t>
            </a:fld>
            <a:endParaRPr lang="en-US">
              <a:solidFill>
                <a:prstClr val="black">
                  <a:tint val="75000"/>
                </a:prstClr>
              </a:solidFill>
            </a:endParaRPr>
          </a:p>
        </p:txBody>
      </p:sp>
      <p:sp>
        <p:nvSpPr>
          <p:cNvPr id="16" name="Title 1"/>
          <p:cNvSpPr txBox="1">
            <a:spLocks/>
          </p:cNvSpPr>
          <p:nvPr/>
        </p:nvSpPr>
        <p:spPr>
          <a:xfrm>
            <a:off x="746467" y="2469691"/>
            <a:ext cx="2159391" cy="68555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Not 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3437206" y="2442495"/>
            <a:ext cx="232410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5832817" y="2270782"/>
            <a:ext cx="2667000" cy="107518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t>
            </a:r>
            <a:r>
              <a:rPr lang="en-US" sz="1800" b="1" dirty="0">
                <a:solidFill>
                  <a:srgbClr val="00B050"/>
                </a:solidFill>
                <a:latin typeface="Segoe UI" panose="020B0502040204020203" pitchFamily="34" charset="0"/>
                <a:ea typeface="Segoe UI" panose="020B0502040204020203" pitchFamily="34" charset="0"/>
                <a:cs typeface="Segoe UI" panose="020B0502040204020203" pitchFamily="34" charset="0"/>
              </a:rPr>
              <a:t>A</a:t>
            </a: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dvanced </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itle 1"/>
          <p:cNvSpPr txBox="1">
            <a:spLocks/>
          </p:cNvSpPr>
          <p:nvPr/>
        </p:nvSpPr>
        <p:spPr>
          <a:xfrm>
            <a:off x="719211" y="3219350"/>
            <a:ext cx="2213904" cy="546478"/>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MIPS adjustments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1398904" y="1916394"/>
            <a:ext cx="3744878" cy="55329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000"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Potential financial</a:t>
            </a:r>
            <a:r>
              <a:rPr lang="en-US" sz="2000" b="1"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 rewards</a:t>
            </a:r>
            <a:endParaRPr lang="en-US" sz="2000" b="1" dirty="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endParaRPr>
          </a:p>
        </p:txBody>
      </p:sp>
      <p:pic>
        <p:nvPicPr>
          <p:cNvPr id="23" name="Picture 2" descr="Pig, Piggy Bank, Pink, Finance, Money, Save, Investment"/>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35000"/>
                    </a14:imgEffect>
                    <a14:imgEffect>
                      <a14:brightnessContrast bright="-9000" contrast="42000"/>
                    </a14:imgEffect>
                  </a14:imgLayer>
                </a14:imgProps>
              </a:ext>
              <a:ext uri="{28A0092B-C50C-407E-A947-70E740481C1C}">
                <a14:useLocalDpi xmlns:a14="http://schemas.microsoft.com/office/drawing/2010/main" val="0"/>
              </a:ext>
            </a:extLst>
          </a:blip>
          <a:srcRect/>
          <a:stretch>
            <a:fillRect/>
          </a:stretch>
        </p:blipFill>
        <p:spPr bwMode="auto">
          <a:xfrm flipH="1">
            <a:off x="579916" y="1787465"/>
            <a:ext cx="818988" cy="81115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a:off x="68580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4043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47348"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81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324371" y="3125080"/>
            <a:ext cx="2556217" cy="7629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p:cNvSpPr/>
          <p:nvPr/>
        </p:nvSpPr>
        <p:spPr>
          <a:xfrm>
            <a:off x="1105182" y="1916394"/>
            <a:ext cx="4724400" cy="55329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The Quality Payment Program provides </a:t>
            </a:r>
          </a:p>
          <a:p>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additional</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rewards for </a:t>
            </a:r>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participating </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in </a:t>
            </a:r>
            <a:r>
              <a:rPr lang="en-US" sz="2400" dirty="0">
                <a:solidFill>
                  <a:srgbClr val="0070C0"/>
                </a:solidFill>
                <a:latin typeface="Aharoni" panose="02010803020104030203" pitchFamily="2" charset="-79"/>
                <a:ea typeface="Segoe UI" panose="020B0502040204020203" pitchFamily="34" charset="0"/>
                <a:cs typeface="Aharoni" panose="02010803020104030203" pitchFamily="2" charset="-79"/>
              </a:rPr>
              <a:t>APMs</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68</a:t>
            </a:fld>
            <a:endParaRPr lang="en-US">
              <a:solidFill>
                <a:prstClr val="black">
                  <a:tint val="75000"/>
                </a:prstClr>
              </a:solidFill>
            </a:endParaRPr>
          </a:p>
        </p:txBody>
      </p:sp>
      <p:sp>
        <p:nvSpPr>
          <p:cNvPr id="16" name="Title 1"/>
          <p:cNvSpPr txBox="1">
            <a:spLocks/>
          </p:cNvSpPr>
          <p:nvPr/>
        </p:nvSpPr>
        <p:spPr>
          <a:xfrm>
            <a:off x="746467" y="2469691"/>
            <a:ext cx="2159391" cy="68555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Not 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3437206" y="2442495"/>
            <a:ext cx="232410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5832817" y="2270782"/>
            <a:ext cx="2667000" cy="107518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t>
            </a:r>
            <a:r>
              <a:rPr lang="en-US" sz="1800" b="1" dirty="0">
                <a:solidFill>
                  <a:srgbClr val="00B050"/>
                </a:solidFill>
                <a:latin typeface="Segoe UI" panose="020B0502040204020203" pitchFamily="34" charset="0"/>
                <a:ea typeface="Segoe UI" panose="020B0502040204020203" pitchFamily="34" charset="0"/>
                <a:cs typeface="Segoe UI" panose="020B0502040204020203" pitchFamily="34" charset="0"/>
              </a:rPr>
              <a:t>A</a:t>
            </a: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dvanced </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itle 1"/>
          <p:cNvSpPr txBox="1">
            <a:spLocks/>
          </p:cNvSpPr>
          <p:nvPr/>
        </p:nvSpPr>
        <p:spPr>
          <a:xfrm>
            <a:off x="719211" y="3219350"/>
            <a:ext cx="2213904" cy="546478"/>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MIPS adjustments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itle 1"/>
          <p:cNvSpPr txBox="1">
            <a:spLocks/>
          </p:cNvSpPr>
          <p:nvPr/>
        </p:nvSpPr>
        <p:spPr>
          <a:xfrm>
            <a:off x="3519561" y="4172929"/>
            <a:ext cx="2159391" cy="761999"/>
          </a:xfrm>
          <a:prstGeom prst="rect">
            <a:avLst/>
          </a:prstGeom>
          <a:solidFill>
            <a:srgbClr val="00B0F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APM-specific rewards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1398904" y="1916394"/>
            <a:ext cx="3744878" cy="55329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000"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Potential financial</a:t>
            </a:r>
            <a:r>
              <a:rPr lang="en-US" sz="2000" b="1"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 rewards</a:t>
            </a:r>
            <a:endParaRPr lang="en-US" sz="2000" b="1" dirty="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endParaRPr>
          </a:p>
        </p:txBody>
      </p:sp>
      <p:pic>
        <p:nvPicPr>
          <p:cNvPr id="23" name="Picture 2" descr="Pig, Piggy Bank, Pink, Finance, Money, Save, Investment"/>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35000"/>
                    </a14:imgEffect>
                    <a14:imgEffect>
                      <a14:brightnessContrast bright="-9000" contrast="42000"/>
                    </a14:imgEffect>
                  </a14:imgLayer>
                </a14:imgProps>
              </a:ext>
              <a:ext uri="{28A0092B-C50C-407E-A947-70E740481C1C}">
                <a14:useLocalDpi xmlns:a14="http://schemas.microsoft.com/office/drawing/2010/main" val="0"/>
              </a:ext>
            </a:extLst>
          </a:blip>
          <a:srcRect/>
          <a:stretch>
            <a:fillRect/>
          </a:stretch>
        </p:blipFill>
        <p:spPr bwMode="auto">
          <a:xfrm flipH="1">
            <a:off x="579916" y="1787465"/>
            <a:ext cx="818988" cy="811154"/>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3440430" y="3554205"/>
            <a:ext cx="232410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40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endParaRPr lang="en-US" sz="40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itle 1"/>
          <p:cNvSpPr txBox="1">
            <a:spLocks/>
          </p:cNvSpPr>
          <p:nvPr/>
        </p:nvSpPr>
        <p:spPr>
          <a:xfrm>
            <a:off x="3465048" y="3219350"/>
            <a:ext cx="2213904" cy="546478"/>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MIPS adjustments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0" name="Straight Connector 29"/>
          <p:cNvCxnSpPr/>
          <p:nvPr/>
        </p:nvCxnSpPr>
        <p:spPr>
          <a:xfrm>
            <a:off x="68580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4043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47348"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7" idx="1"/>
          </p:cNvCxnSpPr>
          <p:nvPr/>
        </p:nvCxnSpPr>
        <p:spPr>
          <a:xfrm rot="10800000" flipH="1" flipV="1">
            <a:off x="3440429" y="3910580"/>
            <a:ext cx="79131" cy="1652019"/>
          </a:xfrm>
          <a:prstGeom prst="curvedConnector4">
            <a:avLst>
              <a:gd name="adj1" fmla="val -288888"/>
              <a:gd name="adj2" fmla="val 60786"/>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2875417" y="5558210"/>
            <a:ext cx="2766060" cy="97125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 participation =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favorable scoring </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certain MIPS categories</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68056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850694" y="5087810"/>
            <a:ext cx="2556217" cy="1525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p:cNvSpPr/>
          <p:nvPr/>
        </p:nvSpPr>
        <p:spPr>
          <a:xfrm>
            <a:off x="1105182" y="1916394"/>
            <a:ext cx="4724400" cy="55329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The Quality Payment Program provides </a:t>
            </a:r>
            <a:r>
              <a:rPr lang="en-US" sz="2400" dirty="0">
                <a:solidFill>
                  <a:srgbClr val="0070C0"/>
                </a:solidFill>
                <a:latin typeface="Aharoni" panose="02010803020104030203" pitchFamily="2" charset="-79"/>
                <a:ea typeface="Segoe UI" panose="020B0502040204020203" pitchFamily="34" charset="0"/>
                <a:cs typeface="Aharoni" panose="02010803020104030203" pitchFamily="2" charset="-79"/>
              </a:rPr>
              <a:t>additional</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rewards for </a:t>
            </a:r>
          </a:p>
          <a:p>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participating in </a:t>
            </a:r>
            <a:r>
              <a:rPr lang="en-US" sz="2400" dirty="0">
                <a:solidFill>
                  <a:srgbClr val="0070C0"/>
                </a:solidFill>
                <a:latin typeface="Aharoni" panose="02010803020104030203" pitchFamily="2" charset="-79"/>
                <a:ea typeface="Segoe UI" panose="020B0502040204020203" pitchFamily="34" charset="0"/>
                <a:cs typeface="Aharoni" panose="02010803020104030203" pitchFamily="2" charset="-79"/>
              </a:rPr>
              <a:t>APMs</a:t>
            </a:r>
            <a:r>
              <a:rPr lang="en-US" sz="24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69</a:t>
            </a:fld>
            <a:endParaRPr lang="en-US">
              <a:solidFill>
                <a:prstClr val="black">
                  <a:tint val="75000"/>
                </a:prstClr>
              </a:solidFill>
            </a:endParaRPr>
          </a:p>
        </p:txBody>
      </p:sp>
      <p:sp>
        <p:nvSpPr>
          <p:cNvPr id="16" name="Title 1"/>
          <p:cNvSpPr txBox="1">
            <a:spLocks/>
          </p:cNvSpPr>
          <p:nvPr/>
        </p:nvSpPr>
        <p:spPr>
          <a:xfrm>
            <a:off x="746467" y="2469691"/>
            <a:ext cx="2159391" cy="68555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Not 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3437206" y="2442495"/>
            <a:ext cx="232410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5832817" y="2270782"/>
            <a:ext cx="2667000" cy="1075189"/>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a:t>
            </a:r>
            <a:r>
              <a:rPr lang="en-US" sz="1800" b="1" dirty="0">
                <a:solidFill>
                  <a:srgbClr val="00B050"/>
                </a:solidFill>
                <a:latin typeface="Segoe UI" panose="020B0502040204020203" pitchFamily="34" charset="0"/>
                <a:ea typeface="Segoe UI" panose="020B0502040204020203" pitchFamily="34" charset="0"/>
                <a:cs typeface="Segoe UI" panose="020B0502040204020203" pitchFamily="34" charset="0"/>
              </a:rPr>
              <a:t>A</a:t>
            </a:r>
            <a:r>
              <a:rPr lang="en-US" sz="1800" b="1"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dvanced </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itle 1"/>
          <p:cNvSpPr txBox="1">
            <a:spLocks/>
          </p:cNvSpPr>
          <p:nvPr/>
        </p:nvSpPr>
        <p:spPr>
          <a:xfrm>
            <a:off x="719211" y="3219350"/>
            <a:ext cx="2213904" cy="546478"/>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MIPS adjustments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itle 1"/>
          <p:cNvSpPr txBox="1">
            <a:spLocks/>
          </p:cNvSpPr>
          <p:nvPr/>
        </p:nvSpPr>
        <p:spPr>
          <a:xfrm>
            <a:off x="3519561" y="4172929"/>
            <a:ext cx="2159391" cy="761999"/>
          </a:xfrm>
          <a:prstGeom prst="rect">
            <a:avLst/>
          </a:prstGeom>
          <a:solidFill>
            <a:srgbClr val="00B0F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APM-specific rewards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itle 1"/>
          <p:cNvSpPr txBox="1">
            <a:spLocks/>
          </p:cNvSpPr>
          <p:nvPr/>
        </p:nvSpPr>
        <p:spPr>
          <a:xfrm>
            <a:off x="6086622" y="5334000"/>
            <a:ext cx="2159391" cy="1057917"/>
          </a:xfrm>
          <a:prstGeom prst="rect">
            <a:avLst/>
          </a:prstGeom>
          <a:solidFill>
            <a:srgbClr val="92D05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5% lump sum bonus</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itle 1"/>
          <p:cNvSpPr txBox="1">
            <a:spLocks/>
          </p:cNvSpPr>
          <p:nvPr/>
        </p:nvSpPr>
        <p:spPr>
          <a:xfrm>
            <a:off x="6091311" y="4172929"/>
            <a:ext cx="2159391" cy="761999"/>
          </a:xfrm>
          <a:prstGeom prst="rect">
            <a:avLst/>
          </a:prstGeom>
          <a:solidFill>
            <a:srgbClr val="00B0F0"/>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APM-specific rewards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1398904" y="1916394"/>
            <a:ext cx="3744878" cy="55329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000"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Potential financial</a:t>
            </a:r>
            <a:r>
              <a:rPr lang="en-US" sz="2000" b="1" dirty="0" smtClean="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rPr>
              <a:t> rewards</a:t>
            </a:r>
            <a:endParaRPr lang="en-US" sz="2000" b="1" dirty="0">
              <a:solidFill>
                <a:schemeClr val="accent1">
                  <a:lumMod val="20000"/>
                  <a:lumOff val="80000"/>
                </a:schemeClr>
              </a:solidFill>
              <a:latin typeface="Segoe Condensed" panose="020B0606040200020203" pitchFamily="34" charset="0"/>
              <a:ea typeface="Segoe UI" panose="020B0502040204020203" pitchFamily="34" charset="0"/>
              <a:cs typeface="MV Boli" panose="02000500030200090000" pitchFamily="2" charset="0"/>
            </a:endParaRPr>
          </a:p>
        </p:txBody>
      </p:sp>
      <p:pic>
        <p:nvPicPr>
          <p:cNvPr id="23" name="Picture 2" descr="Pig, Piggy Bank, Pink, Finance, Money, Save, Investment"/>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35000"/>
                    </a14:imgEffect>
                    <a14:imgEffect>
                      <a14:brightnessContrast bright="-9000" contrast="42000"/>
                    </a14:imgEffect>
                  </a14:imgLayer>
                </a14:imgProps>
              </a:ext>
              <a:ext uri="{28A0092B-C50C-407E-A947-70E740481C1C}">
                <a14:useLocalDpi xmlns:a14="http://schemas.microsoft.com/office/drawing/2010/main" val="0"/>
              </a:ext>
            </a:extLst>
          </a:blip>
          <a:srcRect/>
          <a:stretch>
            <a:fillRect/>
          </a:stretch>
        </p:blipFill>
        <p:spPr bwMode="auto">
          <a:xfrm flipH="1">
            <a:off x="579916" y="1787465"/>
            <a:ext cx="818988" cy="811154"/>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3440430" y="3554205"/>
            <a:ext cx="232410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40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endParaRPr lang="en-US" sz="40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itle 1"/>
          <p:cNvSpPr txBox="1">
            <a:spLocks/>
          </p:cNvSpPr>
          <p:nvPr/>
        </p:nvSpPr>
        <p:spPr>
          <a:xfrm>
            <a:off x="3465048" y="3219350"/>
            <a:ext cx="2213904" cy="546478"/>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MIPS adjustments</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itle 1"/>
          <p:cNvSpPr txBox="1">
            <a:spLocks/>
          </p:cNvSpPr>
          <p:nvPr/>
        </p:nvSpPr>
        <p:spPr>
          <a:xfrm>
            <a:off x="6008956" y="4731434"/>
            <a:ext cx="2324100" cy="71275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40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endParaRPr lang="en-US" sz="40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0" name="Straight Connector 29"/>
          <p:cNvCxnSpPr/>
          <p:nvPr/>
        </p:nvCxnSpPr>
        <p:spPr>
          <a:xfrm>
            <a:off x="68580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40430"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47348" y="3048000"/>
            <a:ext cx="2247315"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0800000" flipV="1">
            <a:off x="4953001" y="5640708"/>
            <a:ext cx="908247" cy="379091"/>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a:xfrm>
            <a:off x="2705382" y="5447659"/>
            <a:ext cx="2438400" cy="97125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Light" panose="020B0502040204020203" pitchFamily="34" charset="0"/>
              </a:rPr>
              <a:t>If you are a </a:t>
            </a:r>
            <a:r>
              <a:rPr lang="en-US" sz="1800" b="1" dirty="0">
                <a:solidFill>
                  <a:schemeClr val="tx2"/>
                </a:solidFill>
                <a:latin typeface="Segoe UI" panose="020B0502040204020203" pitchFamily="34" charset="0"/>
                <a:cs typeface="Segoe UI" panose="020B0502040204020203" pitchFamily="34" charset="0"/>
              </a:rPr>
              <a:t>Q</a:t>
            </a:r>
            <a:r>
              <a:rPr lang="en-US" sz="18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ualifying APM Participant (QP)</a:t>
            </a:r>
            <a:endPar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47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300" dirty="0" smtClean="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Medical Home Models</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a:t>
            </a:fld>
            <a:endParaRPr lang="en-US" dirty="0"/>
          </a:p>
        </p:txBody>
      </p:sp>
      <p:sp>
        <p:nvSpPr>
          <p:cNvPr id="17" name="Title 1"/>
          <p:cNvSpPr txBox="1">
            <a:spLocks/>
          </p:cNvSpPr>
          <p:nvPr/>
        </p:nvSpPr>
        <p:spPr>
          <a:xfrm>
            <a:off x="133828" y="1891390"/>
            <a:ext cx="4176676" cy="1832609"/>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3500" algn="l">
              <a:spcAft>
                <a:spcPts val="600"/>
              </a:spcAft>
            </a:pP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Medical Home Models</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p>
          <a:p>
            <a:pPr marL="401638" indent="-338138" algn="l">
              <a:spcAft>
                <a:spcPts val="600"/>
              </a:spcAft>
              <a:buFont typeface="Wingdings" panose="05000000000000000000" pitchFamily="2" charset="2"/>
              <a:buChar char="ü"/>
            </a:pP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Have a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unique financial risk criterion </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for becoming an Advanced APM.</a:t>
            </a:r>
          </a:p>
          <a:p>
            <a:pPr marL="401638" indent="-338138" algn="l">
              <a:spcAft>
                <a:spcPts val="600"/>
              </a:spcAft>
              <a:buFont typeface="Wingdings" panose="05000000000000000000" pitchFamily="2" charset="2"/>
              <a:buChar char="ü"/>
            </a:pP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Enable participants (who are not excluded from MIPS) to receive the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maximum score in the MIPS CPIA category.</a:t>
            </a:r>
          </a:p>
        </p:txBody>
      </p:sp>
      <p:grpSp>
        <p:nvGrpSpPr>
          <p:cNvPr id="36" name="Group 35"/>
          <p:cNvGrpSpPr/>
          <p:nvPr/>
        </p:nvGrpSpPr>
        <p:grpSpPr>
          <a:xfrm>
            <a:off x="1506453" y="4648200"/>
            <a:ext cx="1108748" cy="899508"/>
            <a:chOff x="4114800" y="3185030"/>
            <a:chExt cx="1075436" cy="1016622"/>
          </a:xfrm>
        </p:grpSpPr>
        <p:pic>
          <p:nvPicPr>
            <p:cNvPr id="37" name="Picture 4" descr="Home, House, Silhouette, Icon, Buildi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ross, Plus, Symbol, Sign, Addition, Health, Medicine"/>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2679697" y="4648624"/>
            <a:ext cx="1108748" cy="899508"/>
            <a:chOff x="4114800" y="3185030"/>
            <a:chExt cx="1075436" cy="1016622"/>
          </a:xfrm>
        </p:grpSpPr>
        <p:pic>
          <p:nvPicPr>
            <p:cNvPr id="40" name="Picture 4" descr="Home, House, Silhouette, Icon, Buildi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ross, Plus, Symbol, Sign, Addition, Health, Medicine"/>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381000" y="4648200"/>
            <a:ext cx="1028728" cy="899508"/>
            <a:chOff x="4114800" y="3185030"/>
            <a:chExt cx="1075436" cy="1016622"/>
          </a:xfrm>
        </p:grpSpPr>
        <p:pic>
          <p:nvPicPr>
            <p:cNvPr id="43" name="Picture 4" descr="Home, House, Silhouette, Icon, Buildi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ross, Plus, Symbol, Sign, Addition, Health, Medicine"/>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itle 1"/>
          <p:cNvSpPr txBox="1">
            <a:spLocks/>
          </p:cNvSpPr>
          <p:nvPr/>
        </p:nvSpPr>
        <p:spPr>
          <a:xfrm>
            <a:off x="4461879" y="1762116"/>
            <a:ext cx="4182642" cy="4594234"/>
          </a:xfrm>
          <a:prstGeom prst="rect">
            <a:avLst/>
          </a:prstGeom>
          <a:solidFill>
            <a:srgbClr val="1F497D">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bg1"/>
                </a:solidFill>
                <a:latin typeface="Segoe UI" panose="020B0502040204020203" pitchFamily="34" charset="0"/>
                <a:cs typeface="Segoe UI" panose="020B0502040204020203" pitchFamily="34" charset="0"/>
              </a:rPr>
              <a:t>A </a:t>
            </a:r>
            <a:r>
              <a:rPr lang="en-US" sz="1400" b="1" dirty="0" smtClean="0">
                <a:solidFill>
                  <a:schemeClr val="bg1"/>
                </a:solidFill>
                <a:latin typeface="Segoe UI" panose="020B0502040204020203" pitchFamily="34" charset="0"/>
                <a:cs typeface="Segoe UI" panose="020B0502040204020203" pitchFamily="34" charset="0"/>
              </a:rPr>
              <a:t>Medical Home Model is an APM</a:t>
            </a:r>
            <a:r>
              <a:rPr lang="en-US" sz="1400" dirty="0" smtClean="0">
                <a:solidFill>
                  <a:schemeClr val="bg1"/>
                </a:solidFill>
                <a:latin typeface="Segoe UI" panose="020B0502040204020203" pitchFamily="34" charset="0"/>
                <a:cs typeface="Segoe UI" panose="020B0502040204020203" pitchFamily="34" charset="0"/>
              </a:rPr>
              <a:t> that has the following features:</a:t>
            </a:r>
          </a:p>
          <a:p>
            <a:pPr marL="285750" indent="-285750" algn="l">
              <a:buFont typeface="Wingdings" panose="05000000000000000000" pitchFamily="2" charset="2"/>
              <a:buChar char="ü"/>
            </a:pPr>
            <a:r>
              <a:rPr lang="en-US" sz="1400" dirty="0" smtClean="0">
                <a:solidFill>
                  <a:schemeClr val="bg1"/>
                </a:solidFill>
                <a:latin typeface="Segoe UI" panose="020B0502040204020203" pitchFamily="34" charset="0"/>
                <a:cs typeface="Segoe UI" panose="020B0502040204020203" pitchFamily="34" charset="0"/>
              </a:rPr>
              <a:t>Participants </a:t>
            </a:r>
            <a:r>
              <a:rPr lang="en-US" sz="1400" dirty="0">
                <a:solidFill>
                  <a:schemeClr val="bg1"/>
                </a:solidFill>
                <a:latin typeface="Segoe UI" panose="020B0502040204020203" pitchFamily="34" charset="0"/>
                <a:cs typeface="Segoe UI" panose="020B0502040204020203" pitchFamily="34" charset="0"/>
              </a:rPr>
              <a:t>include </a:t>
            </a:r>
            <a:r>
              <a:rPr lang="en-US" sz="1400" b="1" dirty="0">
                <a:solidFill>
                  <a:schemeClr val="bg1"/>
                </a:solidFill>
                <a:latin typeface="Segoe UI" panose="020B0502040204020203" pitchFamily="34" charset="0"/>
                <a:cs typeface="Segoe UI" panose="020B0502040204020203" pitchFamily="34" charset="0"/>
              </a:rPr>
              <a:t>primary care practices </a:t>
            </a:r>
            <a:r>
              <a:rPr lang="en-US" sz="1400" dirty="0">
                <a:solidFill>
                  <a:schemeClr val="bg1"/>
                </a:solidFill>
                <a:latin typeface="Segoe UI" panose="020B0502040204020203" pitchFamily="34" charset="0"/>
                <a:cs typeface="Segoe UI" panose="020B0502040204020203" pitchFamily="34" charset="0"/>
              </a:rPr>
              <a:t>or multispecialty practices that include primary care physicians and practitioners and offer primary care services. </a:t>
            </a:r>
          </a:p>
          <a:p>
            <a:pPr marL="285750" indent="-285750" algn="l">
              <a:buFont typeface="Wingdings" panose="05000000000000000000" pitchFamily="2" charset="2"/>
              <a:buChar char="ü"/>
            </a:pPr>
            <a:r>
              <a:rPr lang="en-US" sz="1400" b="1" dirty="0" smtClean="0">
                <a:solidFill>
                  <a:schemeClr val="bg1"/>
                </a:solidFill>
                <a:latin typeface="Segoe UI" panose="020B0502040204020203" pitchFamily="34" charset="0"/>
                <a:cs typeface="Segoe UI" panose="020B0502040204020203" pitchFamily="34" charset="0"/>
              </a:rPr>
              <a:t>Empanelment </a:t>
            </a:r>
            <a:r>
              <a:rPr lang="en-US" sz="1400" b="1" dirty="0">
                <a:solidFill>
                  <a:schemeClr val="bg1"/>
                </a:solidFill>
                <a:latin typeface="Segoe UI" panose="020B0502040204020203" pitchFamily="34" charset="0"/>
                <a:cs typeface="Segoe UI" panose="020B0502040204020203" pitchFamily="34" charset="0"/>
              </a:rPr>
              <a:t>of each patient </a:t>
            </a:r>
            <a:r>
              <a:rPr lang="en-US" sz="1400" dirty="0">
                <a:solidFill>
                  <a:schemeClr val="bg1"/>
                </a:solidFill>
                <a:latin typeface="Segoe UI" panose="020B0502040204020203" pitchFamily="34" charset="0"/>
                <a:cs typeface="Segoe UI" panose="020B0502040204020203" pitchFamily="34" charset="0"/>
              </a:rPr>
              <a:t>to a primary clinician; and </a:t>
            </a:r>
          </a:p>
          <a:p>
            <a:pPr marL="285750" indent="-285750" algn="l">
              <a:buFont typeface="Wingdings" panose="05000000000000000000" pitchFamily="2" charset="2"/>
              <a:buChar char="ü"/>
            </a:pPr>
            <a:r>
              <a:rPr lang="en-US" sz="1400" b="1" dirty="0" smtClean="0">
                <a:solidFill>
                  <a:schemeClr val="bg1"/>
                </a:solidFill>
                <a:latin typeface="Segoe UI" panose="020B0502040204020203" pitchFamily="34" charset="0"/>
                <a:cs typeface="Segoe UI" panose="020B0502040204020203" pitchFamily="34" charset="0"/>
              </a:rPr>
              <a:t>At </a:t>
            </a:r>
            <a:r>
              <a:rPr lang="en-US" sz="1400" b="1" dirty="0">
                <a:solidFill>
                  <a:schemeClr val="bg1"/>
                </a:solidFill>
                <a:latin typeface="Segoe UI" panose="020B0502040204020203" pitchFamily="34" charset="0"/>
                <a:cs typeface="Segoe UI" panose="020B0502040204020203" pitchFamily="34" charset="0"/>
              </a:rPr>
              <a:t>least four </a:t>
            </a:r>
            <a:r>
              <a:rPr lang="en-US" sz="1400" dirty="0">
                <a:solidFill>
                  <a:schemeClr val="bg1"/>
                </a:solidFill>
                <a:latin typeface="Segoe UI" panose="020B0502040204020203" pitchFamily="34" charset="0"/>
                <a:cs typeface="Segoe UI" panose="020B0502040204020203" pitchFamily="34" charset="0"/>
              </a:rPr>
              <a:t>of the following:</a:t>
            </a:r>
          </a:p>
          <a:p>
            <a:pPr marL="742950" indent="-285750" algn="l">
              <a:buFont typeface="Arial" panose="020B0604020202020204" pitchFamily="34" charset="0"/>
              <a:buChar char="•"/>
            </a:pPr>
            <a:r>
              <a:rPr lang="en-US" sz="1400" dirty="0" smtClean="0">
                <a:solidFill>
                  <a:schemeClr val="bg1"/>
                </a:solidFill>
                <a:latin typeface="Segoe UI" panose="020B0502040204020203" pitchFamily="34" charset="0"/>
                <a:cs typeface="Segoe UI" panose="020B0502040204020203" pitchFamily="34" charset="0"/>
              </a:rPr>
              <a:t>Planned coordination of chronic and preventive care.</a:t>
            </a:r>
          </a:p>
          <a:p>
            <a:pPr marL="742950" indent="-285750" algn="l">
              <a:buFont typeface="Wingdings" panose="05000000000000000000" pitchFamily="2" charset="2"/>
              <a:buChar char="§"/>
            </a:pPr>
            <a:r>
              <a:rPr lang="en-US" sz="1400" dirty="0" smtClean="0">
                <a:solidFill>
                  <a:schemeClr val="bg1"/>
                </a:solidFill>
                <a:latin typeface="Segoe UI" panose="020B0502040204020203" pitchFamily="34" charset="0"/>
                <a:cs typeface="Segoe UI" panose="020B0502040204020203" pitchFamily="34" charset="0"/>
              </a:rPr>
              <a:t>Patient access and continuity of care.</a:t>
            </a:r>
          </a:p>
          <a:p>
            <a:pPr marL="742950" indent="-285750" algn="l">
              <a:buFont typeface="Wingdings" panose="05000000000000000000" pitchFamily="2" charset="2"/>
              <a:buChar char="§"/>
            </a:pPr>
            <a:r>
              <a:rPr lang="en-US" sz="1400" dirty="0" smtClean="0">
                <a:solidFill>
                  <a:schemeClr val="bg1"/>
                </a:solidFill>
                <a:latin typeface="Segoe UI" panose="020B0502040204020203" pitchFamily="34" charset="0"/>
                <a:cs typeface="Segoe UI" panose="020B0502040204020203" pitchFamily="34" charset="0"/>
              </a:rPr>
              <a:t>Risk-stratified care management.</a:t>
            </a:r>
          </a:p>
          <a:p>
            <a:pPr marL="742950" indent="-285750" algn="l">
              <a:buFont typeface="Wingdings" panose="05000000000000000000" pitchFamily="2" charset="2"/>
              <a:buChar char="§"/>
            </a:pPr>
            <a:r>
              <a:rPr lang="en-US" sz="1400" dirty="0" smtClean="0">
                <a:solidFill>
                  <a:schemeClr val="bg1"/>
                </a:solidFill>
                <a:latin typeface="Segoe UI" panose="020B0502040204020203" pitchFamily="34" charset="0"/>
                <a:cs typeface="Segoe UI" panose="020B0502040204020203" pitchFamily="34" charset="0"/>
              </a:rPr>
              <a:t>Coordination of care across the medical neighborhood.</a:t>
            </a:r>
          </a:p>
          <a:p>
            <a:pPr marL="742950" indent="-285750" algn="l">
              <a:buFont typeface="Wingdings" panose="05000000000000000000" pitchFamily="2" charset="2"/>
              <a:buChar char="§"/>
            </a:pPr>
            <a:r>
              <a:rPr lang="en-US" sz="1400" dirty="0" smtClean="0">
                <a:solidFill>
                  <a:schemeClr val="bg1"/>
                </a:solidFill>
                <a:latin typeface="Segoe UI" panose="020B0502040204020203" pitchFamily="34" charset="0"/>
                <a:cs typeface="Segoe UI" panose="020B0502040204020203" pitchFamily="34" charset="0"/>
              </a:rPr>
              <a:t>Patient and caregiver engagement.</a:t>
            </a:r>
          </a:p>
          <a:p>
            <a:pPr marL="742950" indent="-285750" algn="l">
              <a:buFont typeface="Wingdings" panose="05000000000000000000" pitchFamily="2" charset="2"/>
              <a:buChar char="§"/>
            </a:pPr>
            <a:r>
              <a:rPr lang="en-US" sz="1400" dirty="0" smtClean="0">
                <a:solidFill>
                  <a:schemeClr val="bg1"/>
                </a:solidFill>
                <a:latin typeface="Segoe UI" panose="020B0502040204020203" pitchFamily="34" charset="0"/>
                <a:cs typeface="Segoe UI" panose="020B0502040204020203" pitchFamily="34" charset="0"/>
              </a:rPr>
              <a:t>Shared decision-making.</a:t>
            </a:r>
          </a:p>
          <a:p>
            <a:pPr marL="742950" indent="-285750" algn="l">
              <a:buFont typeface="Wingdings" panose="05000000000000000000" pitchFamily="2" charset="2"/>
              <a:buChar char="§"/>
            </a:pPr>
            <a:r>
              <a:rPr lang="en-US" sz="1400" dirty="0" smtClean="0">
                <a:solidFill>
                  <a:schemeClr val="bg1"/>
                </a:solidFill>
                <a:latin typeface="Segoe UI" panose="020B0502040204020203" pitchFamily="34" charset="0"/>
                <a:cs typeface="Segoe UI" panose="020B0502040204020203" pitchFamily="34" charset="0"/>
              </a:rPr>
              <a:t>Payment arrangements in addition to, or substituting for, fee-for-service payments. </a:t>
            </a:r>
            <a:endPar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12890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48" r="6074"/>
          <a:stretch/>
        </p:blipFill>
        <p:spPr>
          <a:xfrm>
            <a:off x="0" y="6752"/>
            <a:ext cx="9144000" cy="6851248"/>
          </a:xfrm>
        </p:spPr>
      </p:pic>
      <p:sp>
        <p:nvSpPr>
          <p:cNvPr id="5" name="Title 1"/>
          <p:cNvSpPr txBox="1">
            <a:spLocks/>
          </p:cNvSpPr>
          <p:nvPr/>
        </p:nvSpPr>
        <p:spPr>
          <a:xfrm>
            <a:off x="990600" y="1600200"/>
            <a:ext cx="7315200" cy="10668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TAKE-AWAY POINTS</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7" name="Title 1"/>
          <p:cNvSpPr txBox="1">
            <a:spLocks/>
          </p:cNvSpPr>
          <p:nvPr/>
        </p:nvSpPr>
        <p:spPr>
          <a:xfrm>
            <a:off x="914400" y="2819400"/>
            <a:ext cx="7467600" cy="3124200"/>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1) </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Quality Payment Program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changes the way Medicare pays clinicians </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and offers financial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incentives</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for providing high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value</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care.</a:t>
            </a:r>
          </a:p>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2) </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Medicare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Part B clinicians </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will participate in the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p>
          <a:p>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unless they are in their 1</a:t>
            </a:r>
            <a:r>
              <a:rPr lang="en-US" sz="1800" baseline="300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st</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year of Part B participation, become QPs through participation in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Advanced APMs</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or have a low volume of patients. </a:t>
            </a:r>
          </a:p>
          <a:p>
            <a:r>
              <a:rPr lang="en-US" sz="24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3)  </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 adjustments and bonuses will begin in </a:t>
            </a:r>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2019</a:t>
            </a:r>
            <a:r>
              <a:rPr lang="en-US" sz="18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p:txBody>
      </p:sp>
      <p:sp>
        <p:nvSpPr>
          <p:cNvPr id="2" name="Slide Number Placeholder 1"/>
          <p:cNvSpPr>
            <a:spLocks noGrp="1"/>
          </p:cNvSpPr>
          <p:nvPr>
            <p:ph type="sldNum" sz="quarter" idx="12"/>
          </p:nvPr>
        </p:nvSpPr>
        <p:spPr/>
        <p:txBody>
          <a:bodyPr/>
          <a:lstStyle/>
          <a:p>
            <a:fld id="{AD859515-6042-4DBC-99E0-9F999718C03D}" type="slidenum">
              <a:rPr lang="en-US" b="1" smtClean="0">
                <a:solidFill>
                  <a:schemeClr val="accent1">
                    <a:lumMod val="75000"/>
                  </a:schemeClr>
                </a:solidFill>
              </a:rPr>
              <a:t>70</a:t>
            </a:fld>
            <a:endParaRPr lang="en-US" b="1" dirty="0">
              <a:solidFill>
                <a:schemeClr val="accent1">
                  <a:lumMod val="75000"/>
                </a:schemeClr>
              </a:solidFill>
            </a:endParaRPr>
          </a:p>
        </p:txBody>
      </p:sp>
    </p:spTree>
    <p:extLst>
      <p:ext uri="{BB962C8B-B14F-4D97-AF65-F5344CB8AC3E}">
        <p14:creationId xmlns:p14="http://schemas.microsoft.com/office/powerpoint/2010/main" val="12136361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914" r="3971"/>
          <a:stretch/>
        </p:blipFill>
        <p:spPr>
          <a:xfrm>
            <a:off x="0" y="-24008"/>
            <a:ext cx="9136132" cy="6882008"/>
          </a:xfrm>
          <a:prstGeom prst="rect">
            <a:avLst/>
          </a:prstGeom>
        </p:spPr>
      </p:pic>
      <p:sp>
        <p:nvSpPr>
          <p:cNvPr id="5" name="Title 1"/>
          <p:cNvSpPr txBox="1">
            <a:spLocks/>
          </p:cNvSpPr>
          <p:nvPr/>
        </p:nvSpPr>
        <p:spPr>
          <a:xfrm>
            <a:off x="952500" y="2514600"/>
            <a:ext cx="7239000" cy="1905000"/>
          </a:xfrm>
          <a:prstGeom prst="rect">
            <a:avLst/>
          </a:prstGeom>
          <a:solidFill>
            <a:schemeClr val="accent3">
              <a:lumMod val="40000"/>
              <a:lumOff val="6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Other than payment adjustments, what else does MACRA change?</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71</a:t>
            </a:fld>
            <a:endParaRPr lang="en-US"/>
          </a:p>
        </p:txBody>
      </p:sp>
    </p:spTree>
    <p:extLst>
      <p:ext uri="{BB962C8B-B14F-4D97-AF65-F5344CB8AC3E}">
        <p14:creationId xmlns:p14="http://schemas.microsoft.com/office/powerpoint/2010/main" val="1957213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MACRA supports care delivery and promotes innovation.</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7" name="Title 1"/>
          <p:cNvSpPr txBox="1">
            <a:spLocks/>
          </p:cNvSpPr>
          <p:nvPr/>
        </p:nvSpPr>
        <p:spPr>
          <a:xfrm>
            <a:off x="760071" y="2105394"/>
            <a:ext cx="3920443"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Such as:</a:t>
            </a:r>
            <a:endPar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9" name="TextBox 8"/>
          <p:cNvSpPr txBox="1"/>
          <p:nvPr/>
        </p:nvSpPr>
        <p:spPr>
          <a:xfrm>
            <a:off x="1236526" y="2895600"/>
            <a:ext cx="7331596" cy="1107996"/>
          </a:xfrm>
          <a:prstGeom prst="rect">
            <a:avLst/>
          </a:prstGeom>
          <a:noFill/>
        </p:spPr>
        <p:txBody>
          <a:bodyPr wrap="square" rtlCol="0">
            <a:spAutoFit/>
          </a:bodyPr>
          <a:lstStyle/>
          <a:p>
            <a:r>
              <a:rPr lang="en-US" dirty="0">
                <a:latin typeface="Segoe UI Light" panose="020B0502040204020203" pitchFamily="34" charset="0"/>
              </a:rPr>
              <a:t>A</a:t>
            </a:r>
            <a:r>
              <a:rPr lang="en-US" dirty="0" smtClean="0">
                <a:latin typeface="Segoe UI Light" panose="020B0502040204020203" pitchFamily="34" charset="0"/>
              </a:rPr>
              <a:t>llocates </a:t>
            </a:r>
            <a:r>
              <a:rPr lang="en-US" sz="30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$20 </a:t>
            </a:r>
            <a:r>
              <a:rPr lang="en-US" sz="24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million </a:t>
            </a:r>
            <a:r>
              <a:rPr lang="en-US"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 yr. </a:t>
            </a:r>
            <a:r>
              <a:rPr lang="en-US" dirty="0">
                <a:latin typeface="Segoe UI Light" panose="020B0502040204020203" pitchFamily="34" charset="0"/>
              </a:rPr>
              <a:t>f</a:t>
            </a:r>
            <a:r>
              <a:rPr lang="en-US" dirty="0" smtClean="0">
                <a:latin typeface="Segoe UI Light" panose="020B0502040204020203" pitchFamily="34" charset="0"/>
              </a:rPr>
              <a:t>rom 2016-2020 to </a:t>
            </a:r>
            <a:r>
              <a:rPr lang="en-US" b="1" dirty="0" smtClean="0">
                <a:latin typeface="Segoe UI" panose="020B0502040204020203" pitchFamily="34" charset="0"/>
                <a:ea typeface="Segoe UI" panose="020B0502040204020203" pitchFamily="34" charset="0"/>
                <a:cs typeface="Segoe UI" panose="020B0502040204020203" pitchFamily="34" charset="0"/>
              </a:rPr>
              <a:t>small practices</a:t>
            </a:r>
            <a:r>
              <a:rPr lang="en-US" dirty="0" smtClean="0">
                <a:latin typeface="Segoe UI Light" panose="020B0502040204020203" pitchFamily="34" charset="0"/>
              </a:rPr>
              <a:t> to provide </a:t>
            </a:r>
            <a:r>
              <a:rPr lang="en-US" b="1" dirty="0" smtClean="0">
                <a:latin typeface="Segoe UI" panose="020B0502040204020203" pitchFamily="34" charset="0"/>
                <a:ea typeface="Segoe UI" panose="020B0502040204020203" pitchFamily="34" charset="0"/>
                <a:cs typeface="Segoe UI" panose="020B0502040204020203" pitchFamily="34" charset="0"/>
              </a:rPr>
              <a:t>technical assistance </a:t>
            </a:r>
            <a:r>
              <a:rPr lang="en-US" dirty="0" smtClean="0">
                <a:latin typeface="Segoe UI Light" panose="020B0502040204020203" pitchFamily="34" charset="0"/>
              </a:rPr>
              <a:t>regarding MIPS performance criteria or transitioning to an APM.</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1261421" y="4501308"/>
            <a:ext cx="7331596" cy="754053"/>
          </a:xfrm>
          <a:prstGeom prst="rect">
            <a:avLst/>
          </a:prstGeom>
          <a:noFill/>
        </p:spPr>
        <p:txBody>
          <a:bodyPr wrap="square" rtlCol="0">
            <a:spAutoFit/>
          </a:bodyPr>
          <a:lstStyle/>
          <a:p>
            <a:r>
              <a:rPr lang="en-US" dirty="0" smtClean="0">
                <a:latin typeface="Segoe UI Light" panose="020B0502040204020203" pitchFamily="34" charset="0"/>
              </a:rPr>
              <a:t>Creates an advisory committee to help promote development of</a:t>
            </a:r>
          </a:p>
          <a:p>
            <a:r>
              <a:rPr lang="en-US" sz="25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Physician-Focused Payment Models</a:t>
            </a:r>
            <a:endParaRPr lang="en-US" sz="25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72</a:t>
            </a:fld>
            <a:endParaRPr lang="en-US"/>
          </a:p>
        </p:txBody>
      </p:sp>
    </p:spTree>
    <p:extLst>
      <p:ext uri="{BB962C8B-B14F-4D97-AF65-F5344CB8AC3E}">
        <p14:creationId xmlns:p14="http://schemas.microsoft.com/office/powerpoint/2010/main" val="1956421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7350" y="1143000"/>
            <a:ext cx="58293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Independent PFPM Technical Advisory Committee</a:t>
            </a:r>
          </a:p>
        </p:txBody>
      </p:sp>
      <p:sp>
        <p:nvSpPr>
          <p:cNvPr id="8" name="TextBox 7"/>
          <p:cNvSpPr txBox="1"/>
          <p:nvPr/>
        </p:nvSpPr>
        <p:spPr>
          <a:xfrm>
            <a:off x="2232583" y="2276930"/>
            <a:ext cx="3860483" cy="300082"/>
          </a:xfrm>
          <a:prstGeom prst="rect">
            <a:avLst/>
          </a:prstGeom>
          <a:noFill/>
        </p:spPr>
        <p:txBody>
          <a:bodyPr wrap="square" rtlCol="0">
            <a:spAutoFit/>
          </a:bodyPr>
          <a:lstStyle/>
          <a:p>
            <a:pPr algn="r"/>
            <a:r>
              <a:rPr lang="en-US" sz="1350" b="1" dirty="0">
                <a:solidFill>
                  <a:srgbClr val="0070C0"/>
                </a:solidFill>
                <a:latin typeface="Segoe UI" panose="020B0502040204020203" pitchFamily="34" charset="0"/>
                <a:ea typeface="Segoe UI" panose="020B0502040204020203" pitchFamily="34" charset="0"/>
                <a:cs typeface="Segoe UI" panose="020B0502040204020203" pitchFamily="34" charset="0"/>
              </a:rPr>
              <a:t>PFPM   =   Physician-Focused Payment Model</a:t>
            </a:r>
          </a:p>
        </p:txBody>
      </p:sp>
      <p:sp>
        <p:nvSpPr>
          <p:cNvPr id="22" name="Left Brace 21"/>
          <p:cNvSpPr/>
          <p:nvPr/>
        </p:nvSpPr>
        <p:spPr>
          <a:xfrm rot="16200000">
            <a:off x="4417758" y="1128938"/>
            <a:ext cx="393573" cy="2957042"/>
          </a:xfrm>
          <a:prstGeom prst="lef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4" name="TextBox 23"/>
          <p:cNvSpPr txBox="1"/>
          <p:nvPr/>
        </p:nvSpPr>
        <p:spPr>
          <a:xfrm>
            <a:off x="2704032" y="2905355"/>
            <a:ext cx="3822308" cy="253916"/>
          </a:xfrm>
          <a:prstGeom prst="rect">
            <a:avLst/>
          </a:prstGeom>
          <a:noFill/>
        </p:spPr>
        <p:txBody>
          <a:bodyPr wrap="square" rtlCol="0">
            <a:spAutoFit/>
          </a:bodyPr>
          <a:lstStyle/>
          <a:p>
            <a:pPr algn="ctr"/>
            <a:r>
              <a:rPr lang="en-US" sz="1050" dirty="0">
                <a:latin typeface="Segoe UI Light" panose="020B0502040204020203" pitchFamily="34" charset="0"/>
                <a:ea typeface="Segoe UI" panose="020B0502040204020203" pitchFamily="34" charset="0"/>
                <a:cs typeface="Segoe UI" panose="020B0502040204020203" pitchFamily="34" charset="0"/>
              </a:rPr>
              <a:t>Goal to encourage new </a:t>
            </a:r>
            <a:r>
              <a:rPr lang="en-US" sz="1050" b="1" dirty="0">
                <a:latin typeface="Segoe UI" panose="020B0502040204020203" pitchFamily="34" charset="0"/>
                <a:ea typeface="Segoe UI" panose="020B0502040204020203" pitchFamily="34" charset="0"/>
                <a:cs typeface="Segoe UI" panose="020B0502040204020203" pitchFamily="34" charset="0"/>
              </a:rPr>
              <a:t>APM options </a:t>
            </a:r>
            <a:r>
              <a:rPr lang="en-US" sz="1050" dirty="0">
                <a:latin typeface="Segoe UI" panose="020B0502040204020203" pitchFamily="34" charset="0"/>
                <a:ea typeface="Segoe UI" panose="020B0502040204020203" pitchFamily="34" charset="0"/>
                <a:cs typeface="Segoe UI" panose="020B0502040204020203" pitchFamily="34" charset="0"/>
              </a:rPr>
              <a:t>for Medicare clinicians</a:t>
            </a:r>
            <a:endParaRPr lang="en-US" sz="1050" dirty="0">
              <a:latin typeface="Segoe UI Light"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AD859515-6042-4DBC-99E0-9F999718C03D}" type="slidenum">
              <a:rPr lang="en-US" smtClean="0"/>
              <a:t>73</a:t>
            </a:fld>
            <a:endParaRPr lang="en-US" dirty="0"/>
          </a:p>
        </p:txBody>
      </p:sp>
      <p:grpSp>
        <p:nvGrpSpPr>
          <p:cNvPr id="23" name="Group 22"/>
          <p:cNvGrpSpPr/>
          <p:nvPr/>
        </p:nvGrpSpPr>
        <p:grpSpPr>
          <a:xfrm>
            <a:off x="3961965" y="3207296"/>
            <a:ext cx="927583" cy="756664"/>
            <a:chOff x="758771" y="3517650"/>
            <a:chExt cx="1236777" cy="1008885"/>
          </a:xfrm>
        </p:grpSpPr>
        <p:grpSp>
          <p:nvGrpSpPr>
            <p:cNvPr id="28" name="Group 27"/>
            <p:cNvGrpSpPr/>
            <p:nvPr/>
          </p:nvGrpSpPr>
          <p:grpSpPr>
            <a:xfrm>
              <a:off x="1083206" y="3517650"/>
              <a:ext cx="557428" cy="622050"/>
              <a:chOff x="1295400" y="2508765"/>
              <a:chExt cx="557428" cy="622050"/>
            </a:xfrm>
          </p:grpSpPr>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20705" r="58591" b="66202"/>
              <a:stretch/>
            </p:blipFill>
            <p:spPr>
              <a:xfrm>
                <a:off x="1295400" y="2508765"/>
                <a:ext cx="557428" cy="622050"/>
              </a:xfrm>
              <a:prstGeom prst="rect">
                <a:avLst/>
              </a:prstGeom>
            </p:spPr>
          </p:pic>
          <p:pic>
            <p:nvPicPr>
              <p:cNvPr id="36"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438120" y="3904485"/>
              <a:ext cx="557428" cy="622050"/>
              <a:chOff x="1295400" y="2508765"/>
              <a:chExt cx="557428" cy="62205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20705" r="58591" b="66202"/>
              <a:stretch/>
            </p:blipFill>
            <p:spPr>
              <a:xfrm>
                <a:off x="1295400" y="2508765"/>
                <a:ext cx="557428" cy="622050"/>
              </a:xfrm>
              <a:prstGeom prst="rect">
                <a:avLst/>
              </a:prstGeom>
            </p:spPr>
          </p:pic>
          <p:pic>
            <p:nvPicPr>
              <p:cNvPr id="34"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58771" y="3904485"/>
              <a:ext cx="557428" cy="622050"/>
              <a:chOff x="1295400" y="2508765"/>
              <a:chExt cx="557428" cy="622050"/>
            </a:xfrm>
          </p:grpSpPr>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20705" r="58591" b="66202"/>
              <a:stretch/>
            </p:blipFill>
            <p:spPr>
              <a:xfrm>
                <a:off x="1295400" y="2508765"/>
                <a:ext cx="557428" cy="622050"/>
              </a:xfrm>
              <a:prstGeom prst="rect">
                <a:avLst/>
              </a:prstGeom>
            </p:spPr>
          </p:pic>
          <p:pic>
            <p:nvPicPr>
              <p:cNvPr id="32"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Title 1"/>
          <p:cNvSpPr txBox="1">
            <a:spLocks/>
          </p:cNvSpPr>
          <p:nvPr/>
        </p:nvSpPr>
        <p:spPr>
          <a:xfrm>
            <a:off x="3799081" y="4076605"/>
            <a:ext cx="1230488" cy="962505"/>
          </a:xfrm>
          <a:prstGeom prst="rect">
            <a:avLst/>
          </a:prstGeom>
          <a:solidFill>
            <a:srgbClr val="92D050">
              <a:alpha val="83000"/>
            </a:srgbClr>
          </a:solid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Technical Advisory Committee</a:t>
            </a:r>
            <a:endParaRPr lang="en-US" sz="105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38" name="TextBox 37"/>
          <p:cNvSpPr txBox="1"/>
          <p:nvPr/>
        </p:nvSpPr>
        <p:spPr>
          <a:xfrm>
            <a:off x="2003143" y="4453309"/>
            <a:ext cx="1371600" cy="577081"/>
          </a:xfrm>
          <a:prstGeom prst="rect">
            <a:avLst/>
          </a:prstGeom>
          <a:noFill/>
        </p:spPr>
        <p:txBody>
          <a:bodyPr wrap="square" rtlCol="0">
            <a:spAutoFit/>
          </a:bodyP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Submission of model proposals by Stakeholders</a:t>
            </a:r>
            <a:endParaRPr lang="en-US" sz="1050" dirty="0">
              <a:latin typeface="Segoe UI Light" panose="020B0502040204020203" pitchFamily="34" charset="0"/>
              <a:ea typeface="Segoe UI" panose="020B0502040204020203" pitchFamily="34" charset="0"/>
              <a:cs typeface="Segoe UI" panose="020B0502040204020203" pitchFamily="34" charset="0"/>
            </a:endParaRPr>
          </a:p>
        </p:txBody>
      </p:sp>
      <p:grpSp>
        <p:nvGrpSpPr>
          <p:cNvPr id="39" name="Group 38"/>
          <p:cNvGrpSpPr/>
          <p:nvPr/>
        </p:nvGrpSpPr>
        <p:grpSpPr>
          <a:xfrm>
            <a:off x="2132617" y="3507052"/>
            <a:ext cx="266186" cy="913814"/>
            <a:chOff x="1295400" y="2508765"/>
            <a:chExt cx="557428" cy="1840468"/>
          </a:xfrm>
        </p:grpSpPr>
        <p:pic>
          <p:nvPicPr>
            <p:cNvPr id="40" name="Picture 39"/>
            <p:cNvPicPr>
              <a:picLocks noChangeAspect="1"/>
            </p:cNvPicPr>
            <p:nvPr/>
          </p:nvPicPr>
          <p:blipFill rotWithShape="1">
            <a:blip r:embed="rId6" cstate="print">
              <a:extLst>
                <a:ext uri="{28A0092B-C50C-407E-A947-70E740481C1C}">
                  <a14:useLocalDpi xmlns:a14="http://schemas.microsoft.com/office/drawing/2010/main" val="0"/>
                </a:ext>
              </a:extLst>
            </a:blip>
            <a:srcRect l="20705" r="58591"/>
            <a:stretch/>
          </p:blipFill>
          <p:spPr>
            <a:xfrm>
              <a:off x="1295400" y="2508765"/>
              <a:ext cx="557428" cy="1840468"/>
            </a:xfrm>
            <a:prstGeom prst="rect">
              <a:avLst/>
            </a:prstGeom>
          </p:spPr>
        </p:pic>
        <p:pic>
          <p:nvPicPr>
            <p:cNvPr id="41"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2421662" y="3493574"/>
            <a:ext cx="843527" cy="900246"/>
          </a:xfrm>
          <a:prstGeom prst="rect">
            <a:avLst/>
          </a:prstGeom>
          <a:noFill/>
        </p:spPr>
        <p:txBody>
          <a:bodyPr wrap="square" rtlCol="0">
            <a:spAutoFit/>
          </a:bodyPr>
          <a:lstStyle/>
          <a:p>
            <a:pPr algn="ctr"/>
            <a:r>
              <a:rPr lang="en-US" sz="5250" b="1" dirty="0">
                <a:solidFill>
                  <a:srgbClr val="002060"/>
                </a:solidFill>
                <a:latin typeface="Wingdings" panose="05000000000000000000" pitchFamily="2" charset="2"/>
              </a:rPr>
              <a:t>*</a:t>
            </a:r>
          </a:p>
        </p:txBody>
      </p:sp>
      <p:cxnSp>
        <p:nvCxnSpPr>
          <p:cNvPr id="43" name="Straight Arrow Connector 42"/>
          <p:cNvCxnSpPr/>
          <p:nvPr/>
        </p:nvCxnSpPr>
        <p:spPr>
          <a:xfrm>
            <a:off x="3303952" y="4270916"/>
            <a:ext cx="350127"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32752" y="4270916"/>
            <a:ext cx="350127"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83996" y="3299467"/>
            <a:ext cx="737242" cy="900246"/>
          </a:xfrm>
          <a:prstGeom prst="rect">
            <a:avLst/>
          </a:prstGeom>
          <a:noFill/>
        </p:spPr>
        <p:txBody>
          <a:bodyPr wrap="square" rtlCol="0">
            <a:spAutoFit/>
          </a:bodyPr>
          <a:lstStyle/>
          <a:p>
            <a:pPr algn="ctr"/>
            <a:r>
              <a:rPr lang="en-US" sz="5250" b="1" dirty="0">
                <a:solidFill>
                  <a:srgbClr val="002060"/>
                </a:solidFill>
                <a:latin typeface="Webdings" panose="05030102010509060703" pitchFamily="18" charset="2"/>
              </a:rPr>
              <a:t>G</a:t>
            </a:r>
          </a:p>
        </p:txBody>
      </p:sp>
      <p:sp>
        <p:nvSpPr>
          <p:cNvPr id="46" name="TextBox 45"/>
          <p:cNvSpPr txBox="1"/>
          <p:nvPr/>
        </p:nvSpPr>
        <p:spPr>
          <a:xfrm>
            <a:off x="6521238" y="3384375"/>
            <a:ext cx="737242" cy="842538"/>
          </a:xfrm>
          <a:prstGeom prst="rect">
            <a:avLst/>
          </a:prstGeom>
          <a:noFill/>
        </p:spPr>
        <p:txBody>
          <a:bodyPr wrap="square" rtlCol="0">
            <a:spAutoFit/>
          </a:bodyPr>
          <a:lstStyle/>
          <a:p>
            <a:pPr algn="ctr"/>
            <a:r>
              <a:rPr lang="en-US" sz="4875" b="1" dirty="0">
                <a:solidFill>
                  <a:srgbClr val="002060"/>
                </a:solidFill>
                <a:latin typeface="Wingdings" panose="05000000000000000000" pitchFamily="2" charset="2"/>
              </a:rPr>
              <a:t>2</a:t>
            </a:r>
          </a:p>
        </p:txBody>
      </p:sp>
      <p:sp>
        <p:nvSpPr>
          <p:cNvPr id="47" name="TextBox 46"/>
          <p:cNvSpPr txBox="1"/>
          <p:nvPr/>
        </p:nvSpPr>
        <p:spPr>
          <a:xfrm>
            <a:off x="3303952" y="5124199"/>
            <a:ext cx="2247830" cy="577081"/>
          </a:xfrm>
          <a:prstGeom prst="rect">
            <a:avLst/>
          </a:prstGeom>
          <a:noFill/>
        </p:spPr>
        <p:txBody>
          <a:bodyPr wrap="square" rtlCol="0">
            <a:spAutoFit/>
          </a:bodyPr>
          <a:lstStyle/>
          <a:p>
            <a:pPr algn="ctr"/>
            <a:r>
              <a:rPr lang="en-US" sz="1050" b="1" dirty="0">
                <a:latin typeface="Segoe UI Light" panose="020B0502040204020203" pitchFamily="34" charset="0"/>
                <a:ea typeface="Segoe UI" panose="020B0502040204020203" pitchFamily="34" charset="0"/>
                <a:cs typeface="Segoe UI" panose="020B0502040204020203" pitchFamily="34" charset="0"/>
              </a:rPr>
              <a:t>11 appointed care delivery experts </a:t>
            </a:r>
            <a:r>
              <a:rPr lang="en-US" sz="1050" dirty="0">
                <a:latin typeface="Segoe UI Light" panose="020B0502040204020203" pitchFamily="34" charset="0"/>
                <a:ea typeface="Segoe UI" panose="020B0502040204020203" pitchFamily="34" charset="0"/>
                <a:cs typeface="Segoe UI" panose="020B0502040204020203" pitchFamily="34" charset="0"/>
              </a:rPr>
              <a:t>that review proposals, submit recommendations to HHS Secretary </a:t>
            </a:r>
          </a:p>
        </p:txBody>
      </p:sp>
      <p:sp>
        <p:nvSpPr>
          <p:cNvPr id="48" name="TextBox 47"/>
          <p:cNvSpPr txBox="1"/>
          <p:nvPr/>
        </p:nvSpPr>
        <p:spPr>
          <a:xfrm>
            <a:off x="5726845" y="4203831"/>
            <a:ext cx="1371600" cy="900246"/>
          </a:xfrm>
          <a:prstGeom prst="rect">
            <a:avLst/>
          </a:prstGeom>
          <a:noFill/>
        </p:spPr>
        <p:txBody>
          <a:bodyPr wrap="square" rtlCol="0">
            <a:spAutoFit/>
          </a:bodyPr>
          <a:lstStyle/>
          <a:p>
            <a:pPr algn="ctr"/>
            <a:r>
              <a:rPr lang="en-US" sz="1050" dirty="0">
                <a:latin typeface="Segoe UI Light" panose="020B0502040204020203" pitchFamily="34" charset="0"/>
                <a:ea typeface="Segoe UI" panose="020B0502040204020203" pitchFamily="34" charset="0"/>
                <a:cs typeface="Segoe UI" panose="020B0502040204020203" pitchFamily="34" charset="0"/>
              </a:rPr>
              <a:t>Secretary comments on CMS website, CMS considers testing  proposed models</a:t>
            </a:r>
          </a:p>
        </p:txBody>
      </p:sp>
      <p:sp>
        <p:nvSpPr>
          <p:cNvPr id="49" name="TextBox 48"/>
          <p:cNvSpPr txBox="1"/>
          <p:nvPr/>
        </p:nvSpPr>
        <p:spPr>
          <a:xfrm>
            <a:off x="1565476" y="5969169"/>
            <a:ext cx="6013047" cy="507831"/>
          </a:xfrm>
          <a:prstGeom prst="rect">
            <a:avLst/>
          </a:prstGeom>
          <a:noFill/>
        </p:spPr>
        <p:txBody>
          <a:bodyPr wrap="square" rtlCol="0">
            <a:spAutoFit/>
          </a:bodyPr>
          <a:lstStyle/>
          <a:p>
            <a:r>
              <a:rPr lang="en-US" sz="1350" dirty="0">
                <a:latin typeface="Segoe UI" panose="020B0502040204020203" pitchFamily="34" charset="0"/>
                <a:cs typeface="Segoe UI" panose="020B0502040204020203" pitchFamily="34" charset="0"/>
              </a:rPr>
              <a:t>For more information on the PTAC, go to: </a:t>
            </a:r>
            <a:r>
              <a:rPr lang="en-US" sz="1350" dirty="0">
                <a:latin typeface="Segoe UI" panose="020B0502040204020203" pitchFamily="34" charset="0"/>
                <a:cs typeface="Segoe UI" panose="020B0502040204020203" pitchFamily="34" charset="0"/>
                <a:hlinkClick r:id="rId9"/>
              </a:rPr>
              <a:t>https://aspe.hhs.gov/ptac-physician-focused-payment-model-technical-advisory-committee</a:t>
            </a:r>
            <a:r>
              <a:rPr lang="en-US" sz="1350" dirty="0">
                <a:latin typeface="Segoe UI" panose="020B0502040204020203" pitchFamily="34" charset="0"/>
                <a:cs typeface="Segoe UI" panose="020B0502040204020203" pitchFamily="34" charset="0"/>
              </a:rPr>
              <a:t> </a:t>
            </a:r>
            <a:endParaRPr lang="en-US" sz="135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43742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74</a:t>
            </a:fld>
            <a:endParaRPr lang="en-US"/>
          </a:p>
        </p:txBody>
      </p:sp>
      <p:sp>
        <p:nvSpPr>
          <p:cNvPr id="7" name="Title 1"/>
          <p:cNvSpPr txBox="1">
            <a:spLocks/>
          </p:cNvSpPr>
          <p:nvPr/>
        </p:nvSpPr>
        <p:spPr>
          <a:xfrm>
            <a:off x="1657350" y="1143000"/>
            <a:ext cx="5829300" cy="914400"/>
          </a:xfrm>
          <a:prstGeom prst="rect">
            <a:avLst/>
          </a:prstGeom>
          <a:solidFill>
            <a:schemeClr val="accent5">
              <a:lumMod val="20000"/>
              <a:lumOff val="80000"/>
              <a:alpha val="82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1800" dirty="0">
                <a:solidFill>
                  <a:srgbClr val="17375E"/>
                </a:solidFill>
                <a:latin typeface="Aharoni" panose="02010803020104030203" pitchFamily="2" charset="-79"/>
                <a:ea typeface="Segoe UI" panose="020B0502040204020203" pitchFamily="34" charset="0"/>
                <a:cs typeface="Aharoni" panose="02010803020104030203" pitchFamily="2" charset="-79"/>
              </a:rPr>
              <a:t>Physician-focused Payment Model (PFPM)</a:t>
            </a:r>
          </a:p>
        </p:txBody>
      </p:sp>
      <p:sp>
        <p:nvSpPr>
          <p:cNvPr id="17" name="TextBox 16"/>
          <p:cNvSpPr txBox="1"/>
          <p:nvPr/>
        </p:nvSpPr>
        <p:spPr>
          <a:xfrm>
            <a:off x="1565477" y="5511969"/>
            <a:ext cx="6013047" cy="507831"/>
          </a:xfrm>
          <a:prstGeom prst="rect">
            <a:avLst/>
          </a:prstGeom>
          <a:noFill/>
        </p:spPr>
        <p:txBody>
          <a:bodyPr wrap="square" rtlCol="0">
            <a:spAutoFit/>
          </a:bodyPr>
          <a:lstStyle/>
          <a:p>
            <a:pPr algn="ctr"/>
            <a:r>
              <a:rPr lang="en-US" sz="1350" dirty="0" smtClean="0">
                <a:latin typeface="Segoe UI" panose="020B0502040204020203" pitchFamily="34" charset="0"/>
                <a:cs typeface="Segoe UI" panose="020B0502040204020203" pitchFamily="34" charset="0"/>
              </a:rPr>
              <a:t>Any PFPM that is selected for testing by CMS and meets the criteria for an Advanced APM would be an Advanced APM.</a:t>
            </a:r>
            <a:endParaRPr lang="en-US" sz="1350" dirty="0">
              <a:latin typeface="Segoe UI" panose="020B0502040204020203" pitchFamily="34" charset="0"/>
              <a:cs typeface="Segoe UI" panose="020B0502040204020203" pitchFamily="34" charset="0"/>
            </a:endParaRPr>
          </a:p>
        </p:txBody>
      </p:sp>
      <p:sp>
        <p:nvSpPr>
          <p:cNvPr id="18" name="TextBox 17"/>
          <p:cNvSpPr txBox="1"/>
          <p:nvPr/>
        </p:nvSpPr>
        <p:spPr>
          <a:xfrm>
            <a:off x="1714501" y="2311227"/>
            <a:ext cx="5442031" cy="923330"/>
          </a:xfrm>
          <a:prstGeom prst="rect">
            <a:avLst/>
          </a:prstGeom>
          <a:noFill/>
        </p:spPr>
        <p:txBody>
          <a:bodyPr wrap="square" rtlCol="0">
            <a:spAutoFit/>
          </a:bodyPr>
          <a:lstStyle/>
          <a:p>
            <a:r>
              <a:rPr lang="en-US" sz="1350" b="1" dirty="0">
                <a:latin typeface="Segoe UI Light" panose="020B0502040204020203" pitchFamily="34" charset="0"/>
                <a:ea typeface="Segoe UI" panose="020B0502040204020203" pitchFamily="34" charset="0"/>
                <a:cs typeface="Segoe UI" panose="020B0502040204020203" pitchFamily="34" charset="0"/>
              </a:rPr>
              <a:t>Proposed definition: </a:t>
            </a:r>
            <a:r>
              <a:rPr lang="en-US" sz="1350" dirty="0"/>
              <a:t>An Alternative </a:t>
            </a:r>
            <a:r>
              <a:rPr lang="en-US" sz="1350" dirty="0">
                <a:latin typeface="Segoe UI" panose="020B0502040204020203" pitchFamily="34" charset="0"/>
                <a:cs typeface="Segoe UI" panose="020B0502040204020203" pitchFamily="34" charset="0"/>
              </a:rPr>
              <a:t>Payment</a:t>
            </a:r>
            <a:r>
              <a:rPr lang="en-US" sz="1350" dirty="0"/>
              <a:t> Model wherein Medicare is a payer, which includes physician group practices (PGPs) or individual physicians as APM Entities and targets the quality and costs of physician services.</a:t>
            </a:r>
            <a:endParaRPr lang="en-US" sz="1350" dirty="0">
              <a:latin typeface="Segoe UI Light" panose="020B0502040204020203" pitchFamily="34" charset="0"/>
              <a:ea typeface="Segoe UI" panose="020B0502040204020203" pitchFamily="34" charset="0"/>
              <a:cs typeface="Segoe UI" panose="020B0502040204020203" pitchFamily="34" charset="0"/>
            </a:endParaRPr>
          </a:p>
        </p:txBody>
      </p:sp>
      <p:sp>
        <p:nvSpPr>
          <p:cNvPr id="19" name="Title 1"/>
          <p:cNvSpPr txBox="1">
            <a:spLocks/>
          </p:cNvSpPr>
          <p:nvPr/>
        </p:nvSpPr>
        <p:spPr>
          <a:xfrm>
            <a:off x="4286250" y="3207392"/>
            <a:ext cx="2343150" cy="1708922"/>
          </a:xfrm>
          <a:prstGeom prst="rect">
            <a:avLst/>
          </a:prstGeom>
          <a:solidFill>
            <a:srgbClr val="92D050">
              <a:alpha val="83000"/>
            </a:srgbClr>
          </a:solid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86954" indent="-297656" algn="l">
              <a:spcAft>
                <a:spcPts val="450"/>
              </a:spcAft>
              <a:buFont typeface="Wingdings" panose="05000000000000000000" pitchFamily="2" charset="2"/>
              <a:buChar char="ü"/>
            </a:pPr>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 incentives for higher-value care</a:t>
            </a:r>
          </a:p>
          <a:p>
            <a:pPr marL="386954" indent="-297656" algn="l">
              <a:spcAft>
                <a:spcPts val="450"/>
              </a:spcAft>
              <a:buFont typeface="Wingdings" panose="05000000000000000000" pitchFamily="2" charset="2"/>
              <a:buChar char="ü"/>
            </a:pPr>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Care delivery improvements</a:t>
            </a:r>
          </a:p>
          <a:p>
            <a:pPr marL="386954" indent="-297656" algn="l">
              <a:spcAft>
                <a:spcPts val="450"/>
              </a:spcAft>
              <a:buFont typeface="Wingdings" panose="05000000000000000000" pitchFamily="2" charset="2"/>
              <a:buChar char="ü"/>
            </a:pPr>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Information availability and enhancements</a:t>
            </a:r>
          </a:p>
        </p:txBody>
      </p:sp>
      <p:sp>
        <p:nvSpPr>
          <p:cNvPr id="20" name="TextBox 19"/>
          <p:cNvSpPr txBox="1"/>
          <p:nvPr/>
        </p:nvSpPr>
        <p:spPr>
          <a:xfrm>
            <a:off x="2497722" y="3315728"/>
            <a:ext cx="1261399" cy="923330"/>
          </a:xfrm>
          <a:prstGeom prst="rect">
            <a:avLst/>
          </a:prstGeom>
          <a:noFill/>
        </p:spPr>
        <p:txBody>
          <a:bodyPr wrap="square" rtlCol="0">
            <a:spAutoFit/>
          </a:bodyPr>
          <a:lstStyle/>
          <a:p>
            <a:r>
              <a:rPr lang="en-US" sz="1350" b="1" dirty="0">
                <a:latin typeface="Segoe UI Light" panose="020B0502040204020203" pitchFamily="34" charset="0"/>
                <a:ea typeface="Segoe UI" panose="020B0502040204020203" pitchFamily="34" charset="0"/>
                <a:cs typeface="Segoe UI" panose="020B0502040204020203" pitchFamily="34" charset="0"/>
              </a:rPr>
              <a:t>Proposed criteria fall under 3 categories</a:t>
            </a:r>
            <a:endParaRPr lang="en-US" sz="1350" dirty="0">
              <a:latin typeface="Segoe UI Light" panose="020B0502040204020203" pitchFamily="34" charset="0"/>
              <a:ea typeface="Segoe UI" panose="020B0502040204020203" pitchFamily="34" charset="0"/>
              <a:cs typeface="Segoe UI" panose="020B0502040204020203" pitchFamily="34" charset="0"/>
            </a:endParaRPr>
          </a:p>
        </p:txBody>
      </p:sp>
      <p:cxnSp>
        <p:nvCxnSpPr>
          <p:cNvPr id="21" name="Curved Connector 20"/>
          <p:cNvCxnSpPr>
            <a:endCxn id="19" idx="1"/>
          </p:cNvCxnSpPr>
          <p:nvPr/>
        </p:nvCxnSpPr>
        <p:spPr>
          <a:xfrm>
            <a:off x="3298460" y="3547309"/>
            <a:ext cx="987791" cy="514544"/>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3524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7955" b="15202"/>
          <a:stretch/>
        </p:blipFill>
        <p:spPr>
          <a:xfrm>
            <a:off x="0" y="0"/>
            <a:ext cx="9178995" cy="6858000"/>
          </a:xfrm>
          <a:prstGeom prst="rect">
            <a:avLst/>
          </a:prstGeom>
        </p:spPr>
      </p:pic>
      <p:sp>
        <p:nvSpPr>
          <p:cNvPr id="5" name="Title 1"/>
          <p:cNvSpPr txBox="1">
            <a:spLocks/>
          </p:cNvSpPr>
          <p:nvPr/>
        </p:nvSpPr>
        <p:spPr>
          <a:xfrm>
            <a:off x="1166553" y="2743200"/>
            <a:ext cx="7239000" cy="1524000"/>
          </a:xfrm>
          <a:prstGeom prst="rect">
            <a:avLst/>
          </a:prstGeom>
          <a:solidFill>
            <a:schemeClr val="accent3">
              <a:lumMod val="40000"/>
              <a:lumOff val="6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APPENDIX</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75</a:t>
            </a:fld>
            <a:endParaRPr lang="en-US"/>
          </a:p>
        </p:txBody>
      </p:sp>
    </p:spTree>
    <p:extLst>
      <p:ext uri="{BB962C8B-B14F-4D97-AF65-F5344CB8AC3E}">
        <p14:creationId xmlns:p14="http://schemas.microsoft.com/office/powerpoint/2010/main" val="25674882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Medicare Payment Prior to MACRA</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7" name="Title 1"/>
          <p:cNvSpPr txBox="1">
            <a:spLocks/>
          </p:cNvSpPr>
          <p:nvPr/>
        </p:nvSpPr>
        <p:spPr>
          <a:xfrm>
            <a:off x="685800" y="2887680"/>
            <a:ext cx="4800600"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Sustainable Growth Rate (SGR</a:t>
            </a:r>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a:t>
            </a:r>
            <a:endPar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8" name="TextBox 7"/>
          <p:cNvSpPr txBox="1"/>
          <p:nvPr/>
        </p:nvSpPr>
        <p:spPr>
          <a:xfrm>
            <a:off x="760071" y="3657600"/>
            <a:ext cx="7469529" cy="646331"/>
          </a:xfrm>
          <a:prstGeom prst="rect">
            <a:avLst/>
          </a:prstGeom>
          <a:noFill/>
        </p:spPr>
        <p:txBody>
          <a:bodyPr wrap="square" rtlCol="0">
            <a:spAutoFit/>
          </a:bodyPr>
          <a:lstStyle/>
          <a:p>
            <a:pPr marL="742950" lvl="1" indent="-285750">
              <a:spcAft>
                <a:spcPts val="1000"/>
              </a:spcAft>
              <a:buFont typeface="Arial" panose="020B0604020202020204" pitchFamily="34" charset="0"/>
              <a:buChar char="•"/>
            </a:pPr>
            <a:r>
              <a:rPr lang="en-US" dirty="0" smtClean="0">
                <a:latin typeface="Segoe UI Light" panose="020B0502040204020203" pitchFamily="34" charset="0"/>
              </a:rPr>
              <a:t>Established in 1997 to </a:t>
            </a:r>
            <a:r>
              <a:rPr lang="en-US" b="1" dirty="0" smtClean="0">
                <a:latin typeface="Segoe UI" panose="020B0502040204020203" pitchFamily="34" charset="0"/>
                <a:ea typeface="Segoe UI" panose="020B0502040204020203" pitchFamily="34" charset="0"/>
                <a:cs typeface="Segoe UI" panose="020B0502040204020203" pitchFamily="34" charset="0"/>
              </a:rPr>
              <a:t>control the cost of Medicare payments </a:t>
            </a:r>
            <a:r>
              <a:rPr lang="en-US" dirty="0" smtClean="0">
                <a:latin typeface="Segoe UI Light" panose="020B0502040204020203" pitchFamily="34" charset="0"/>
              </a:rPr>
              <a:t>to physicians</a:t>
            </a:r>
          </a:p>
        </p:txBody>
      </p:sp>
      <p:sp>
        <p:nvSpPr>
          <p:cNvPr id="9" name="TextBox 8"/>
          <p:cNvSpPr txBox="1"/>
          <p:nvPr/>
        </p:nvSpPr>
        <p:spPr>
          <a:xfrm>
            <a:off x="906202" y="1981200"/>
            <a:ext cx="7331596" cy="707886"/>
          </a:xfrm>
          <a:prstGeom prst="rect">
            <a:avLst/>
          </a:prstGeom>
          <a:noFill/>
        </p:spPr>
        <p:txBody>
          <a:bodyPr wrap="square" rtlCol="0">
            <a:spAutoFi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Fee-for-service </a:t>
            </a:r>
            <a:r>
              <a:rPr lang="en-US" sz="2000" dirty="0" smtClean="0">
                <a:latin typeface="Segoe UI Light" panose="020B0502040204020203" pitchFamily="34" charset="0"/>
              </a:rPr>
              <a:t>(FFS) payment system, where clinicians are paid based on </a:t>
            </a:r>
            <a:r>
              <a:rPr lang="en-US" sz="2000" b="1" dirty="0" smtClean="0">
                <a:latin typeface="Segoe UI" panose="020B0502040204020203" pitchFamily="34" charset="0"/>
                <a:ea typeface="Segoe UI" panose="020B0502040204020203" pitchFamily="34" charset="0"/>
                <a:cs typeface="Segoe UI" panose="020B0502040204020203" pitchFamily="34" charset="0"/>
              </a:rPr>
              <a:t>volume</a:t>
            </a:r>
            <a:r>
              <a:rPr lang="en-US" sz="2000" dirty="0" smtClean="0">
                <a:latin typeface="Segoe UI Light" panose="020B0502040204020203" pitchFamily="34" charset="0"/>
              </a:rPr>
              <a:t> of services, not </a:t>
            </a:r>
            <a:r>
              <a:rPr lang="en-US" sz="2000" b="1" dirty="0" smtClean="0">
                <a:latin typeface="Segoe UI" panose="020B0502040204020203" pitchFamily="34" charset="0"/>
                <a:ea typeface="Segoe UI" panose="020B0502040204020203" pitchFamily="34" charset="0"/>
                <a:cs typeface="Segoe UI" panose="020B0502040204020203" pitchFamily="34" charset="0"/>
              </a:rPr>
              <a:t>value. </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76</a:t>
            </a:fld>
            <a:endParaRPr lang="en-US" dirty="0"/>
          </a:p>
        </p:txBody>
      </p:sp>
      <p:sp>
        <p:nvSpPr>
          <p:cNvPr id="3" name="Rectangle 2"/>
          <p:cNvSpPr/>
          <p:nvPr/>
        </p:nvSpPr>
        <p:spPr>
          <a:xfrm>
            <a:off x="3214192" y="4810012"/>
            <a:ext cx="589127" cy="5691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14247" y="4514804"/>
            <a:ext cx="589127" cy="9231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14426" y="5464196"/>
            <a:ext cx="1388660" cy="738664"/>
          </a:xfrm>
          <a:prstGeom prst="rect">
            <a:avLst/>
          </a:prstGeom>
          <a:noFill/>
        </p:spPr>
        <p:txBody>
          <a:bodyPr wrap="square" rtlCol="0">
            <a:spAutoFit/>
          </a:bodyPr>
          <a:lstStyle/>
          <a:p>
            <a:pPr algn="ctr"/>
            <a:r>
              <a:rPr lang="en-US"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Target Medicare expenditures</a:t>
            </a:r>
            <a:endParaRPr lang="en-U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1514480" y="5484503"/>
            <a:ext cx="1388660" cy="738664"/>
          </a:xfrm>
          <a:prstGeom prst="rect">
            <a:avLst/>
          </a:prstGeom>
          <a:noFill/>
        </p:spPr>
        <p:txBody>
          <a:bodyPr wrap="square" rtlCol="0">
            <a:spAutoFit/>
          </a:bodyPr>
          <a:lstStyle/>
          <a:p>
            <a:pPr algn="ctr"/>
            <a:r>
              <a:rPr lang="en-US"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Overall physician costs</a:t>
            </a:r>
            <a:endParaRPr lang="en-U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2503373" y="4622430"/>
            <a:ext cx="788729" cy="707886"/>
          </a:xfrm>
          <a:prstGeom prst="rect">
            <a:avLst/>
          </a:prstGeom>
          <a:noFill/>
        </p:spPr>
        <p:txBody>
          <a:bodyPr wrap="square" rtlCol="0">
            <a:spAutoFit/>
          </a:bodyPr>
          <a:lstStyle/>
          <a:p>
            <a:pPr algn="ctr"/>
            <a:r>
              <a:rPr lang="en-US"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&gt;</a:t>
            </a:r>
            <a:endParaRPr lang="en-US" sz="4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776537" y="4714923"/>
            <a:ext cx="840129" cy="707886"/>
          </a:xfrm>
          <a:prstGeom prst="rect">
            <a:avLst/>
          </a:prstGeom>
          <a:noFill/>
        </p:spPr>
        <p:txBody>
          <a:bodyPr wrap="square" rtlCol="0">
            <a:spAutoFit/>
          </a:bodyPr>
          <a:lstStyle/>
          <a:p>
            <a:pPr algn="ctr"/>
            <a:r>
              <a:rPr lang="en-US" sz="4000" dirty="0" smtClean="0">
                <a:solidFill>
                  <a:schemeClr val="tx2">
                    <a:lumMod val="75000"/>
                  </a:schemeClr>
                </a:solidFill>
                <a:latin typeface="Aharoni" panose="02010803020104030203" pitchFamily="2" charset="-79"/>
                <a:cs typeface="Aharoni" panose="02010803020104030203" pitchFamily="2" charset="-79"/>
              </a:rPr>
              <a:t>IF</a:t>
            </a:r>
            <a:endParaRPr lang="en-US" sz="4000" dirty="0">
              <a:solidFill>
                <a:schemeClr val="tx2">
                  <a:lumMod val="75000"/>
                </a:schemeClr>
              </a:solidFill>
              <a:latin typeface="Aharoni" panose="02010803020104030203" pitchFamily="2" charset="-79"/>
              <a:cs typeface="Aharoni" panose="02010803020104030203" pitchFamily="2" charset="-79"/>
            </a:endParaRPr>
          </a:p>
        </p:txBody>
      </p:sp>
      <p:sp>
        <p:nvSpPr>
          <p:cNvPr id="23" name="Left Brace 22"/>
          <p:cNvSpPr/>
          <p:nvPr/>
        </p:nvSpPr>
        <p:spPr>
          <a:xfrm rot="10800000">
            <a:off x="4095674" y="5484502"/>
            <a:ext cx="476326" cy="752111"/>
          </a:xfrm>
          <a:prstGeom prst="lef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backgroundRemoval t="813" b="97561" l="1087" r="98370"/>
                    </a14:imgEffect>
                  </a14:imgLayer>
                </a14:imgProps>
              </a:ext>
              <a:ext uri="{28A0092B-C50C-407E-A947-70E740481C1C}">
                <a14:useLocalDpi xmlns:a14="http://schemas.microsoft.com/office/drawing/2010/main" val="0"/>
              </a:ext>
            </a:extLst>
          </a:blip>
          <a:stretch>
            <a:fillRect/>
          </a:stretch>
        </p:blipFill>
        <p:spPr>
          <a:xfrm rot="21445948" flipH="1">
            <a:off x="6052410" y="5127122"/>
            <a:ext cx="1473543" cy="980827"/>
          </a:xfrm>
          <a:prstGeom prst="rect">
            <a:avLst/>
          </a:prstGeom>
        </p:spPr>
      </p:pic>
      <p:sp>
        <p:nvSpPr>
          <p:cNvPr id="25" name="TextBox 24"/>
          <p:cNvSpPr txBox="1"/>
          <p:nvPr/>
        </p:nvSpPr>
        <p:spPr>
          <a:xfrm>
            <a:off x="4647002" y="5499298"/>
            <a:ext cx="1388660" cy="523220"/>
          </a:xfrm>
          <a:prstGeom prst="rect">
            <a:avLst/>
          </a:prstGeom>
          <a:noFill/>
        </p:spPr>
        <p:txBody>
          <a:bodyPr wrap="square" rtlCol="0">
            <a:spAutoFit/>
          </a:bodyPr>
          <a:lstStyle/>
          <a:p>
            <a:pPr algn="ctr"/>
            <a:r>
              <a:rPr lang="en-US"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As calculated by the SGR</a:t>
            </a:r>
            <a:endParaRPr lang="en-U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485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Medicare Payment Prior to MACRA</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7" name="Title 1"/>
          <p:cNvSpPr txBox="1">
            <a:spLocks/>
          </p:cNvSpPr>
          <p:nvPr/>
        </p:nvSpPr>
        <p:spPr>
          <a:xfrm>
            <a:off x="685800" y="2887680"/>
            <a:ext cx="4800600"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Sustainable Growth Rate (SGR</a:t>
            </a:r>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a:t>
            </a:r>
            <a:endPar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8" name="TextBox 7"/>
          <p:cNvSpPr txBox="1"/>
          <p:nvPr/>
        </p:nvSpPr>
        <p:spPr>
          <a:xfrm>
            <a:off x="760071" y="3657600"/>
            <a:ext cx="7469529" cy="646331"/>
          </a:xfrm>
          <a:prstGeom prst="rect">
            <a:avLst/>
          </a:prstGeom>
          <a:noFill/>
        </p:spPr>
        <p:txBody>
          <a:bodyPr wrap="square" rtlCol="0">
            <a:spAutoFit/>
          </a:bodyPr>
          <a:lstStyle/>
          <a:p>
            <a:pPr marL="742950" lvl="1" indent="-285750">
              <a:spcAft>
                <a:spcPts val="1000"/>
              </a:spcAft>
              <a:buFont typeface="Arial" panose="020B0604020202020204" pitchFamily="34" charset="0"/>
              <a:buChar char="•"/>
            </a:pPr>
            <a:r>
              <a:rPr lang="en-US" dirty="0" smtClean="0">
                <a:latin typeface="Segoe UI Light" panose="020B0502040204020203" pitchFamily="34" charset="0"/>
              </a:rPr>
              <a:t>Established in 1997 to </a:t>
            </a:r>
            <a:r>
              <a:rPr lang="en-US" b="1" dirty="0" smtClean="0">
                <a:latin typeface="Segoe UI" panose="020B0502040204020203" pitchFamily="34" charset="0"/>
                <a:ea typeface="Segoe UI" panose="020B0502040204020203" pitchFamily="34" charset="0"/>
                <a:cs typeface="Segoe UI" panose="020B0502040204020203" pitchFamily="34" charset="0"/>
              </a:rPr>
              <a:t>control the cost of Medicare payments </a:t>
            </a:r>
            <a:r>
              <a:rPr lang="en-US" dirty="0" smtClean="0">
                <a:latin typeface="Segoe UI Light" panose="020B0502040204020203" pitchFamily="34" charset="0"/>
              </a:rPr>
              <a:t>to physicians</a:t>
            </a:r>
          </a:p>
        </p:txBody>
      </p:sp>
      <p:sp>
        <p:nvSpPr>
          <p:cNvPr id="9" name="TextBox 8"/>
          <p:cNvSpPr txBox="1"/>
          <p:nvPr/>
        </p:nvSpPr>
        <p:spPr>
          <a:xfrm>
            <a:off x="906202" y="1981200"/>
            <a:ext cx="7331596" cy="707886"/>
          </a:xfrm>
          <a:prstGeom prst="rect">
            <a:avLst/>
          </a:prstGeom>
          <a:noFill/>
        </p:spPr>
        <p:txBody>
          <a:bodyPr wrap="square" rtlCol="0">
            <a:spAutoFi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Fee-for-service </a:t>
            </a:r>
            <a:r>
              <a:rPr lang="en-US" sz="2000" dirty="0" smtClean="0">
                <a:latin typeface="Segoe UI Light" panose="020B0502040204020203" pitchFamily="34" charset="0"/>
              </a:rPr>
              <a:t>(FFS) payment system, where clinicians are paid based on </a:t>
            </a:r>
            <a:r>
              <a:rPr lang="en-US" sz="2000" b="1" dirty="0" smtClean="0">
                <a:latin typeface="Segoe UI" panose="020B0502040204020203" pitchFamily="34" charset="0"/>
                <a:ea typeface="Segoe UI" panose="020B0502040204020203" pitchFamily="34" charset="0"/>
                <a:cs typeface="Segoe UI" panose="020B0502040204020203" pitchFamily="34" charset="0"/>
              </a:rPr>
              <a:t>volume</a:t>
            </a:r>
            <a:r>
              <a:rPr lang="en-US" sz="2000" dirty="0" smtClean="0">
                <a:latin typeface="Segoe UI Light" panose="020B0502040204020203" pitchFamily="34" charset="0"/>
              </a:rPr>
              <a:t> of services, not </a:t>
            </a:r>
            <a:r>
              <a:rPr lang="en-US" sz="2000" b="1" dirty="0" smtClean="0">
                <a:latin typeface="Segoe UI" panose="020B0502040204020203" pitchFamily="34" charset="0"/>
                <a:ea typeface="Segoe UI" panose="020B0502040204020203" pitchFamily="34" charset="0"/>
                <a:cs typeface="Segoe UI" panose="020B0502040204020203" pitchFamily="34" charset="0"/>
              </a:rPr>
              <a:t>value. </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77</a:t>
            </a:fld>
            <a:endParaRPr lang="en-US" dirty="0"/>
          </a:p>
        </p:txBody>
      </p:sp>
      <p:sp>
        <p:nvSpPr>
          <p:cNvPr id="3" name="Rectangle 2"/>
          <p:cNvSpPr/>
          <p:nvPr/>
        </p:nvSpPr>
        <p:spPr>
          <a:xfrm>
            <a:off x="3214192" y="4810012"/>
            <a:ext cx="589127" cy="5691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14247" y="4514804"/>
            <a:ext cx="589127" cy="9231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14426" y="5464196"/>
            <a:ext cx="1388660" cy="738664"/>
          </a:xfrm>
          <a:prstGeom prst="rect">
            <a:avLst/>
          </a:prstGeom>
          <a:noFill/>
        </p:spPr>
        <p:txBody>
          <a:bodyPr wrap="square" rtlCol="0">
            <a:spAutoFit/>
          </a:bodyPr>
          <a:lstStyle/>
          <a:p>
            <a:pPr algn="ctr"/>
            <a:r>
              <a:rPr lang="en-US"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Target Medicare expenditures</a:t>
            </a:r>
            <a:endParaRPr lang="en-U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1514480" y="5484503"/>
            <a:ext cx="1388660" cy="738664"/>
          </a:xfrm>
          <a:prstGeom prst="rect">
            <a:avLst/>
          </a:prstGeom>
          <a:noFill/>
        </p:spPr>
        <p:txBody>
          <a:bodyPr wrap="square" rtlCol="0">
            <a:spAutoFit/>
          </a:bodyPr>
          <a:lstStyle/>
          <a:p>
            <a:pPr algn="ctr"/>
            <a:r>
              <a:rPr lang="en-US"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Overall physician costs</a:t>
            </a:r>
            <a:endParaRPr lang="en-U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2503373" y="4622430"/>
            <a:ext cx="788729" cy="707886"/>
          </a:xfrm>
          <a:prstGeom prst="rect">
            <a:avLst/>
          </a:prstGeom>
          <a:noFill/>
        </p:spPr>
        <p:txBody>
          <a:bodyPr wrap="square" rtlCol="0">
            <a:spAutoFit/>
          </a:bodyPr>
          <a:lstStyle/>
          <a:p>
            <a:pPr algn="ctr"/>
            <a:r>
              <a:rPr lang="en-US"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&gt;</a:t>
            </a:r>
            <a:endParaRPr lang="en-US" sz="4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ight Arrow 13"/>
          <p:cNvSpPr/>
          <p:nvPr/>
        </p:nvSpPr>
        <p:spPr>
          <a:xfrm>
            <a:off x="4514382" y="4922091"/>
            <a:ext cx="1104900" cy="3450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76537" y="4714923"/>
            <a:ext cx="840129" cy="707886"/>
          </a:xfrm>
          <a:prstGeom prst="rect">
            <a:avLst/>
          </a:prstGeom>
          <a:noFill/>
        </p:spPr>
        <p:txBody>
          <a:bodyPr wrap="square" rtlCol="0">
            <a:spAutoFit/>
          </a:bodyPr>
          <a:lstStyle/>
          <a:p>
            <a:pPr algn="ctr"/>
            <a:r>
              <a:rPr lang="en-US" sz="4000" dirty="0" smtClean="0">
                <a:solidFill>
                  <a:schemeClr val="tx2">
                    <a:lumMod val="75000"/>
                  </a:schemeClr>
                </a:solidFill>
                <a:latin typeface="Aharoni" panose="02010803020104030203" pitchFamily="2" charset="-79"/>
                <a:cs typeface="Aharoni" panose="02010803020104030203" pitchFamily="2" charset="-79"/>
              </a:rPr>
              <a:t>IF</a:t>
            </a:r>
            <a:endParaRPr lang="en-US" sz="4000" dirty="0">
              <a:solidFill>
                <a:schemeClr val="tx2">
                  <a:lumMod val="75000"/>
                </a:schemeClr>
              </a:solidFill>
              <a:latin typeface="Aharoni" panose="02010803020104030203" pitchFamily="2" charset="-79"/>
              <a:cs typeface="Aharoni" panose="02010803020104030203" pitchFamily="2" charset="-79"/>
            </a:endParaRPr>
          </a:p>
        </p:txBody>
      </p:sp>
      <p:pic>
        <p:nvPicPr>
          <p:cNvPr id="1026" name="Picture 2" descr="Scissors, Cut, Office, Metal, To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33" b="89953" l="1042" r="97813"/>
                    </a14:imgEffect>
                  </a14:imgLayer>
                </a14:imgProps>
              </a:ext>
              <a:ext uri="{28A0092B-C50C-407E-A947-70E740481C1C}">
                <a14:useLocalDpi xmlns:a14="http://schemas.microsoft.com/office/drawing/2010/main" val="0"/>
              </a:ext>
            </a:extLst>
          </a:blip>
          <a:srcRect/>
          <a:stretch>
            <a:fillRect/>
          </a:stretch>
        </p:blipFill>
        <p:spPr bwMode="auto">
          <a:xfrm rot="1217288" flipH="1" flipV="1">
            <a:off x="6200021" y="4341713"/>
            <a:ext cx="1455478" cy="14260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031825" y="5484503"/>
            <a:ext cx="2050509" cy="523220"/>
          </a:xfrm>
          <a:prstGeom prst="rect">
            <a:avLst/>
          </a:prstGeom>
          <a:noFill/>
        </p:spPr>
        <p:txBody>
          <a:bodyPr wrap="square" rtlCol="0">
            <a:spAutoFit/>
          </a:bodyPr>
          <a:lstStyle/>
          <a:p>
            <a:pPr algn="ctr"/>
            <a:r>
              <a:rPr lang="en-US" sz="14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Physician payments cut across the board</a:t>
            </a:r>
            <a:endParaRPr lang="en-U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254163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Medicare Payment Prior to MACRA</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7" name="Title 1"/>
          <p:cNvSpPr txBox="1">
            <a:spLocks/>
          </p:cNvSpPr>
          <p:nvPr/>
        </p:nvSpPr>
        <p:spPr>
          <a:xfrm>
            <a:off x="685800" y="3047999"/>
            <a:ext cx="4800600"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Sustainable Growth Rate (SGR</a:t>
            </a:r>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a:t>
            </a:r>
            <a:endPar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9" name="TextBox 8"/>
          <p:cNvSpPr txBox="1"/>
          <p:nvPr/>
        </p:nvSpPr>
        <p:spPr>
          <a:xfrm>
            <a:off x="1143001" y="1981200"/>
            <a:ext cx="7331596" cy="707886"/>
          </a:xfrm>
          <a:prstGeom prst="rect">
            <a:avLst/>
          </a:prstGeom>
          <a:noFill/>
        </p:spPr>
        <p:txBody>
          <a:bodyPr wrap="square" rtlCol="0">
            <a:spAutoFi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Fee-for-service </a:t>
            </a:r>
            <a:r>
              <a:rPr lang="en-US" sz="2000" dirty="0" smtClean="0">
                <a:latin typeface="Segoe UI Light" panose="020B0502040204020203" pitchFamily="34" charset="0"/>
              </a:rPr>
              <a:t>(FFS) payment system, where clinicians are paid based on </a:t>
            </a:r>
            <a:r>
              <a:rPr lang="en-US" sz="2000" b="1" dirty="0" smtClean="0">
                <a:latin typeface="Segoe UI" panose="020B0502040204020203" pitchFamily="34" charset="0"/>
                <a:ea typeface="Segoe UI" panose="020B0502040204020203" pitchFamily="34" charset="0"/>
                <a:cs typeface="Segoe UI" panose="020B0502040204020203" pitchFamily="34" charset="0"/>
              </a:rPr>
              <a:t>volume</a:t>
            </a:r>
            <a:r>
              <a:rPr lang="en-US" sz="2000" dirty="0" smtClean="0">
                <a:latin typeface="Segoe UI Light" panose="020B0502040204020203" pitchFamily="34" charset="0"/>
              </a:rPr>
              <a:t> of services, not </a:t>
            </a:r>
            <a:r>
              <a:rPr lang="en-US" sz="2000" b="1" dirty="0" smtClean="0">
                <a:latin typeface="Segoe UI" panose="020B0502040204020203" pitchFamily="34" charset="0"/>
                <a:ea typeface="Segoe UI" panose="020B0502040204020203" pitchFamily="34" charset="0"/>
                <a:cs typeface="Segoe UI" panose="020B0502040204020203" pitchFamily="34" charset="0"/>
              </a:rPr>
              <a:t>value. </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78</a:t>
            </a:fld>
            <a:endParaRPr lang="en-US" dirty="0"/>
          </a:p>
        </p:txBody>
      </p:sp>
      <p:sp>
        <p:nvSpPr>
          <p:cNvPr id="18" name="TextBox 17"/>
          <p:cNvSpPr txBox="1"/>
          <p:nvPr/>
        </p:nvSpPr>
        <p:spPr>
          <a:xfrm>
            <a:off x="1221128" y="3810001"/>
            <a:ext cx="7156785" cy="923330"/>
          </a:xfrm>
          <a:prstGeom prst="rect">
            <a:avLst/>
          </a:prstGeom>
          <a:noFill/>
        </p:spPr>
        <p:txBody>
          <a:bodyPr wrap="square" rtlCol="0">
            <a:spAutoFit/>
          </a:bodyPr>
          <a:lstStyle/>
          <a:p>
            <a:pPr lvl="1">
              <a:spcAft>
                <a:spcPts val="1000"/>
              </a:spcAft>
            </a:pPr>
            <a:r>
              <a:rPr lang="en-US" dirty="0" smtClean="0">
                <a:latin typeface="Segoe UI Light" panose="020B0502040204020203" pitchFamily="34" charset="0"/>
              </a:rPr>
              <a:t>Each year, Congress passed temporary </a:t>
            </a:r>
            <a:r>
              <a:rPr lang="en-US" b="1" dirty="0" smtClean="0">
                <a:latin typeface="Segoe UI" panose="020B0502040204020203" pitchFamily="34" charset="0"/>
                <a:ea typeface="Segoe UI" panose="020B0502040204020203" pitchFamily="34" charset="0"/>
                <a:cs typeface="Segoe UI" panose="020B0502040204020203" pitchFamily="34" charset="0"/>
              </a:rPr>
              <a:t>“doc fixes” </a:t>
            </a:r>
            <a:r>
              <a:rPr lang="en-US" dirty="0" smtClean="0">
                <a:latin typeface="Segoe UI Light" panose="020B0502040204020203" pitchFamily="34" charset="0"/>
              </a:rPr>
              <a:t>to avert cuts</a:t>
            </a:r>
            <a:r>
              <a:rPr lang="en-US" dirty="0">
                <a:latin typeface="Segoe UI Light" panose="020B0502040204020203" pitchFamily="34" charset="0"/>
              </a:rPr>
              <a:t> </a:t>
            </a:r>
            <a:r>
              <a:rPr lang="en-US" dirty="0" smtClean="0">
                <a:latin typeface="Segoe UI Light" panose="020B0502040204020203" pitchFamily="34" charset="0"/>
              </a:rPr>
              <a:t>(no fix in 2015 would have meant a </a:t>
            </a:r>
            <a:r>
              <a:rPr lang="en-US" b="1" dirty="0" smtClean="0">
                <a:latin typeface="Segoe UI" panose="020B0502040204020203" pitchFamily="34" charset="0"/>
                <a:ea typeface="Segoe UI" panose="020B0502040204020203" pitchFamily="34" charset="0"/>
                <a:cs typeface="Segoe UI" panose="020B0502040204020203" pitchFamily="34" charset="0"/>
              </a:rPr>
              <a:t>21% cut </a:t>
            </a:r>
            <a:r>
              <a:rPr lang="en-US" dirty="0" smtClean="0">
                <a:latin typeface="Segoe UI Light" panose="020B0502040204020203" pitchFamily="34" charset="0"/>
              </a:rPr>
              <a:t>in Medicare payments to clinicians)</a:t>
            </a:r>
          </a:p>
        </p:txBody>
      </p:sp>
      <p:sp>
        <p:nvSpPr>
          <p:cNvPr id="19" name="Title 1"/>
          <p:cNvSpPr txBox="1">
            <a:spLocks/>
          </p:cNvSpPr>
          <p:nvPr/>
        </p:nvSpPr>
        <p:spPr>
          <a:xfrm>
            <a:off x="775879" y="4876800"/>
            <a:ext cx="7725612" cy="1219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MACRA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replaces the SGR</a:t>
            </a:r>
            <a:r>
              <a:rPr lang="en-US" sz="20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with a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more predictable </a:t>
            </a:r>
            <a:r>
              <a:rPr lang="en-US" sz="20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payment method that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incentivizes value</a:t>
            </a:r>
            <a:r>
              <a:rPr lang="en-US" sz="20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20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descr="Band, Aid, First, Aids, Injury, Bandage, Care, W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08" y="3810001"/>
            <a:ext cx="880821" cy="7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625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if </a:t>
            </a:r>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I’m in an Advanced APM but </a:t>
            </a:r>
            <a:r>
              <a:rPr lang="en-US" sz="2400" b="1"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don’t quite meet the threshold</a:t>
            </a:r>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to be a QP?</a:t>
            </a:r>
            <a:endParaRPr lang="en-US" sz="2400" b="1" dirty="0">
              <a:solidFill>
                <a:srgbClr val="0070C0"/>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79</a:t>
            </a:fld>
            <a:endParaRPr lang="en-US" dirty="0"/>
          </a:p>
        </p:txBody>
      </p:sp>
      <p:sp>
        <p:nvSpPr>
          <p:cNvPr id="30" name="TextBox 29"/>
          <p:cNvSpPr txBox="1"/>
          <p:nvPr/>
        </p:nvSpPr>
        <p:spPr>
          <a:xfrm>
            <a:off x="962269" y="2181705"/>
            <a:ext cx="7256041" cy="923330"/>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If you meet a </a:t>
            </a:r>
            <a:r>
              <a:rPr lang="en-US" b="1" dirty="0" smtClean="0">
                <a:latin typeface="Segoe UI" panose="020B0502040204020203" pitchFamily="34" charset="0"/>
                <a:ea typeface="Segoe UI" panose="020B0502040204020203" pitchFamily="34" charset="0"/>
                <a:cs typeface="Segoe UI" panose="020B0502040204020203" pitchFamily="34" charset="0"/>
              </a:rPr>
              <a:t>slightly reduced threshold </a:t>
            </a:r>
            <a:r>
              <a:rPr lang="en-US" dirty="0" smtClean="0">
                <a:latin typeface="Segoe UI Light" panose="020B0502040204020203" pitchFamily="34" charset="0"/>
                <a:ea typeface="Segoe UI" panose="020B0502040204020203" pitchFamily="34" charset="0"/>
                <a:cs typeface="Segoe UI" panose="020B0502040204020203" pitchFamily="34" charset="0"/>
              </a:rPr>
              <a:t>(% of patients or payments in an Advanced APM), you are considered a </a:t>
            </a:r>
            <a:r>
              <a:rPr lang="en-US"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“Partial Qualifying APM Participant” (Partial QP)</a:t>
            </a:r>
            <a:r>
              <a:rPr lang="en-US" dirty="0" smtClean="0">
                <a:solidFill>
                  <a:srgbClr val="0070C0"/>
                </a:solidFill>
                <a:latin typeface="Segoe UI Light" panose="020B0502040204020203" pitchFamily="34" charset="0"/>
                <a:ea typeface="Segoe UI" panose="020B0502040204020203" pitchFamily="34" charset="0"/>
                <a:cs typeface="Segoe UI" panose="020B0502040204020203" pitchFamily="34" charset="0"/>
              </a:rPr>
              <a:t> </a:t>
            </a:r>
            <a:r>
              <a:rPr lang="en-US" dirty="0" smtClean="0">
                <a:latin typeface="Segoe UI Light" panose="020B0502040204020203" pitchFamily="34" charset="0"/>
                <a:ea typeface="Segoe UI" panose="020B0502040204020203" pitchFamily="34" charset="0"/>
                <a:cs typeface="Segoe UI" panose="020B0502040204020203" pitchFamily="34" charset="0"/>
              </a:rPr>
              <a:t>and can:</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34" name="Title 1"/>
          <p:cNvSpPr txBox="1">
            <a:spLocks/>
          </p:cNvSpPr>
          <p:nvPr/>
        </p:nvSpPr>
        <p:spPr>
          <a:xfrm>
            <a:off x="4950279" y="2971800"/>
            <a:ext cx="1143000" cy="911314"/>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Opt out </a:t>
            </a:r>
            <a:r>
              <a:rPr lang="en-US" sz="16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of MIPS</a:t>
            </a:r>
            <a:endPar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35" name="Title 1"/>
          <p:cNvSpPr txBox="1">
            <a:spLocks/>
          </p:cNvSpPr>
          <p:nvPr/>
        </p:nvSpPr>
        <p:spPr>
          <a:xfrm>
            <a:off x="6571755" y="2971800"/>
            <a:ext cx="1657845" cy="911314"/>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Participate </a:t>
            </a:r>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in MIPS</a:t>
            </a:r>
            <a:endParaRPr lang="en-US" sz="1600" b="1"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6114555" y="3261151"/>
            <a:ext cx="457200" cy="369332"/>
          </a:xfrm>
          <a:prstGeom prst="rect">
            <a:avLst/>
          </a:prstGeom>
          <a:noFill/>
        </p:spPr>
        <p:txBody>
          <a:bodyPr wrap="square" rtlCol="0">
            <a:spAutoFit/>
          </a:bodyPr>
          <a:lstStyle/>
          <a:p>
            <a:pPr algn="ctr"/>
            <a:r>
              <a:rPr lang="en-US" b="1" dirty="0" smtClean="0">
                <a:solidFill>
                  <a:srgbClr val="0070C0"/>
                </a:solidFill>
                <a:latin typeface="MV Boli" panose="02000500030200090000" pitchFamily="2" charset="0"/>
                <a:ea typeface="Segoe UI" panose="020B0502040204020203" pitchFamily="34" charset="0"/>
                <a:cs typeface="MV Boli" panose="02000500030200090000" pitchFamily="2" charset="0"/>
              </a:rPr>
              <a:t>or</a:t>
            </a:r>
            <a:endParaRPr lang="en-US" b="1" dirty="0">
              <a:solidFill>
                <a:srgbClr val="0070C0"/>
              </a:solidFill>
              <a:latin typeface="MV Boli" panose="02000500030200090000" pitchFamily="2" charset="0"/>
              <a:ea typeface="Segoe UI" panose="020B0502040204020203" pitchFamily="34" charset="0"/>
              <a:cs typeface="MV Boli" panose="02000500030200090000" pitchFamily="2" charset="0"/>
            </a:endParaRPr>
          </a:p>
        </p:txBody>
      </p:sp>
      <p:sp>
        <p:nvSpPr>
          <p:cNvPr id="37" name="Title 1"/>
          <p:cNvSpPr txBox="1">
            <a:spLocks/>
          </p:cNvSpPr>
          <p:nvPr/>
        </p:nvSpPr>
        <p:spPr>
          <a:xfrm>
            <a:off x="4707913" y="4358530"/>
            <a:ext cx="1627732" cy="1041940"/>
          </a:xfrm>
          <a:prstGeom prst="rect">
            <a:avLst/>
          </a:prstGeom>
          <a:solidFill>
            <a:schemeClr val="tx2">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a:t>
            </a:r>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 payment adjustment</a:t>
            </a:r>
            <a:endPar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38" name="Title 1"/>
          <p:cNvSpPr txBox="1">
            <a:spLocks/>
          </p:cNvSpPr>
          <p:nvPr/>
        </p:nvSpPr>
        <p:spPr>
          <a:xfrm>
            <a:off x="6601868" y="4206128"/>
            <a:ext cx="1627732" cy="1346744"/>
          </a:xfrm>
          <a:prstGeom prst="rect">
            <a:avLst/>
          </a:prstGeom>
          <a:solidFill>
            <a:schemeClr val="tx2">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Receive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favorable weights </a:t>
            </a:r>
          </a:p>
          <a:p>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in MIPS</a:t>
            </a:r>
            <a:endPar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cxnSp>
        <p:nvCxnSpPr>
          <p:cNvPr id="39" name="Straight Arrow Connector 38"/>
          <p:cNvCxnSpPr>
            <a:endCxn id="37" idx="0"/>
          </p:cNvCxnSpPr>
          <p:nvPr/>
        </p:nvCxnSpPr>
        <p:spPr>
          <a:xfrm>
            <a:off x="5521779" y="3862053"/>
            <a:ext cx="0" cy="496477"/>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306541" y="3876855"/>
            <a:ext cx="0" cy="329273"/>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896282" y="3809714"/>
            <a:ext cx="1028728" cy="899508"/>
            <a:chOff x="4114800" y="3185030"/>
            <a:chExt cx="1075436" cy="1016622"/>
          </a:xfrm>
        </p:grpSpPr>
        <p:pic>
          <p:nvPicPr>
            <p:cNvPr id="27"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0705" r="58591"/>
          <a:stretch/>
        </p:blipFill>
        <p:spPr>
          <a:xfrm>
            <a:off x="2944486" y="3706238"/>
            <a:ext cx="374037" cy="1234963"/>
          </a:xfrm>
          <a:prstGeom prst="rect">
            <a:avLst/>
          </a:prstGeom>
        </p:spPr>
      </p:pic>
      <p:sp>
        <p:nvSpPr>
          <p:cNvPr id="32" name="Rectangle 31"/>
          <p:cNvSpPr/>
          <p:nvPr/>
        </p:nvSpPr>
        <p:spPr>
          <a:xfrm>
            <a:off x="2498510" y="4876143"/>
            <a:ext cx="1265988"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Partial QP</a:t>
            </a:r>
            <a:endParaRPr lang="en-US" dirty="0"/>
          </a:p>
        </p:txBody>
      </p:sp>
      <p:sp>
        <p:nvSpPr>
          <p:cNvPr id="33" name="Rectangle 32"/>
          <p:cNvSpPr/>
          <p:nvPr/>
        </p:nvSpPr>
        <p:spPr>
          <a:xfrm>
            <a:off x="625816" y="4876143"/>
            <a:ext cx="1840312" cy="369332"/>
          </a:xfrm>
          <a:prstGeom prst="rect">
            <a:avLst/>
          </a:prstGeom>
        </p:spPr>
        <p:txBody>
          <a:bodyPr wrap="none">
            <a:spAutoFit/>
          </a:bodyPr>
          <a:lstStyle/>
          <a:p>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Advanced APM</a:t>
            </a:r>
            <a:endParaRPr lang="en-US" dirty="0"/>
          </a:p>
        </p:txBody>
      </p:sp>
      <p:cxnSp>
        <p:nvCxnSpPr>
          <p:cNvPr id="40" name="Straight Arrow Connector 39"/>
          <p:cNvCxnSpPr/>
          <p:nvPr/>
        </p:nvCxnSpPr>
        <p:spPr>
          <a:xfrm>
            <a:off x="2043460" y="4323719"/>
            <a:ext cx="549694"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7041" y="5368876"/>
            <a:ext cx="5895961" cy="1200329"/>
          </a:xfrm>
          <a:prstGeom prst="rect">
            <a:avLst/>
          </a:prstGeom>
        </p:spPr>
        <p:txBody>
          <a:bodyPr wrap="square">
            <a:spAutoFit/>
          </a:bodyPr>
          <a:lstStyle/>
          <a:p>
            <a:pPr marL="285750" indent="-285750">
              <a:buFont typeface="Wingdings" panose="05000000000000000000" pitchFamily="2" charset="2"/>
              <a:buChar char="ü"/>
            </a:pPr>
            <a:r>
              <a:rPr lang="en-US" dirty="0"/>
              <a:t>CMS will publish the list of APMs that use the standard on website prior to first day of performance period</a:t>
            </a:r>
          </a:p>
          <a:p>
            <a:pPr marL="285750" indent="-285750">
              <a:buFont typeface="Wingdings" panose="05000000000000000000" pitchFamily="2" charset="2"/>
              <a:buChar char="ü"/>
            </a:pPr>
            <a:r>
              <a:rPr lang="en-US" dirty="0"/>
              <a:t>Eligible clinicians must be included in the APM participant list maintained by CMS </a:t>
            </a:r>
            <a:r>
              <a:rPr lang="en-US" dirty="0" smtClean="0"/>
              <a:t>(as of 12/31/2017)</a:t>
            </a:r>
            <a:endParaRPr lang="en-US" dirty="0"/>
          </a:p>
        </p:txBody>
      </p:sp>
    </p:spTree>
    <p:extLst>
      <p:ext uri="{BB962C8B-B14F-4D97-AF65-F5344CB8AC3E}">
        <p14:creationId xmlns:p14="http://schemas.microsoft.com/office/powerpoint/2010/main" val="340790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96533" y="1828800"/>
            <a:ext cx="7725612" cy="29718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Note: </a:t>
            </a:r>
            <a:r>
              <a:rPr lang="en-US" sz="2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MACRA </a:t>
            </a:r>
            <a:r>
              <a:rPr lang="en-US"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does NOT </a:t>
            </a:r>
            <a:r>
              <a:rPr lang="en-US" sz="2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change how any particular APM functions or rewards value. Instead, it </a:t>
            </a:r>
            <a:r>
              <a:rPr lang="en-US"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creates extra incentives</a:t>
            </a:r>
            <a:r>
              <a:rPr lang="en-US" sz="2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for APM participation.</a:t>
            </a:r>
            <a:endPar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8</a:t>
            </a:fld>
            <a:endParaRPr lang="en-US"/>
          </a:p>
        </p:txBody>
      </p:sp>
    </p:spTree>
    <p:extLst>
      <p:ext uri="{BB962C8B-B14F-4D97-AF65-F5344CB8AC3E}">
        <p14:creationId xmlns:p14="http://schemas.microsoft.com/office/powerpoint/2010/main" val="19748224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solidFill>
                  <a:prstClr val="black">
                    <a:tint val="75000"/>
                  </a:prstClr>
                </a:solidFill>
              </a:rPr>
              <a:pPr/>
              <a:t>80</a:t>
            </a:fld>
            <a:endParaRPr lang="en-US">
              <a:solidFill>
                <a:prstClr val="black">
                  <a:tint val="75000"/>
                </a:prstClr>
              </a:solidFill>
            </a:endParaRPr>
          </a:p>
        </p:txBody>
      </p:sp>
      <p:sp>
        <p:nvSpPr>
          <p:cNvPr id="7" name="Title 1"/>
          <p:cNvSpPr txBox="1">
            <a:spLocks/>
          </p:cNvSpPr>
          <p:nvPr/>
        </p:nvSpPr>
        <p:spPr>
          <a:xfrm>
            <a:off x="1181100" y="3581400"/>
            <a:ext cx="6781800" cy="2514600"/>
          </a:xfrm>
          <a:prstGeom prst="rect">
            <a:avLst/>
          </a:prstGeom>
          <a:solidFill>
            <a:srgbClr val="17375E">
              <a:alpha val="83000"/>
            </a:srgbClr>
          </a:solid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9298" algn="l">
              <a:spcAft>
                <a:spcPts val="450"/>
              </a:spcAft>
            </a:pP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How does it work?</a:t>
            </a:r>
          </a:p>
          <a:p>
            <a:pPr marL="386954" indent="-297656" algn="l">
              <a:spcAft>
                <a:spcPts val="450"/>
              </a:spcAft>
              <a:buFont typeface="Wingdings" panose="05000000000000000000" pitchFamily="2" charset="2"/>
              <a:buChar char="ü"/>
            </a:pP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Streamlined MIPS reporting and scoring</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for eligible clinicians in certain APMs.</a:t>
            </a:r>
          </a:p>
          <a:p>
            <a:pPr marL="386954" indent="-297656" algn="l">
              <a:spcAft>
                <a:spcPts val="450"/>
              </a:spcAft>
              <a:buFont typeface="Wingdings" panose="05000000000000000000" pitchFamily="2" charset="2"/>
              <a:buChar char="ü"/>
            </a:pP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Aggregates </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eligible clinician MIPS </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scores </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the </a:t>
            </a: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APM Entity level</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386954" indent="-297656" algn="l">
              <a:spcAft>
                <a:spcPts val="450"/>
              </a:spcAft>
              <a:buFont typeface="Wingdings" panose="05000000000000000000" pitchFamily="2" charset="2"/>
              <a:buChar char="ü"/>
            </a:pP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All eligible clinicians in an APM Entity </a:t>
            </a: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receive the same MIPS composite performance score</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386954" indent="-297656" algn="l">
              <a:spcAft>
                <a:spcPts val="450"/>
              </a:spcAft>
              <a:buFont typeface="Wingdings" panose="05000000000000000000" pitchFamily="2" charset="2"/>
              <a:buChar char="ü"/>
            </a:pP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Uses </a:t>
            </a: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APM-related performance </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the extent practicable.</a:t>
            </a:r>
          </a:p>
        </p:txBody>
      </p:sp>
      <p:sp>
        <p:nvSpPr>
          <p:cNvPr id="6" name="Title 1"/>
          <p:cNvSpPr txBox="1">
            <a:spLocks/>
          </p:cNvSpPr>
          <p:nvPr/>
        </p:nvSpPr>
        <p:spPr>
          <a:xfrm>
            <a:off x="1181100" y="1752600"/>
            <a:ext cx="6781800" cy="1571134"/>
          </a:xfrm>
          <a:prstGeom prst="rect">
            <a:avLst/>
          </a:prstGeom>
          <a:solidFill>
            <a:srgbClr val="92D050">
              <a:alpha val="83000"/>
            </a:srgbClr>
          </a:solid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9298" algn="l">
              <a:spcAft>
                <a:spcPts val="450"/>
              </a:spcAft>
            </a:pP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Goals: </a:t>
            </a:r>
          </a:p>
          <a:p>
            <a:pPr marL="386954" indent="-297656" algn="l">
              <a:spcAft>
                <a:spcPts val="450"/>
              </a:spcAft>
              <a:buFont typeface="Wingdings" panose="05000000000000000000" pitchFamily="2" charset="2"/>
              <a:buChar char="ü"/>
            </a:pP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R</a:t>
            </a: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educe</a:t>
            </a: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eligible clinician </a:t>
            </a:r>
            <a:r>
              <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reporting </a:t>
            </a: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burden. </a:t>
            </a:r>
          </a:p>
          <a:p>
            <a:pPr marL="386954" indent="-297656" algn="l">
              <a:spcAft>
                <a:spcPts val="450"/>
              </a:spcAft>
              <a:buFont typeface="Wingdings" panose="05000000000000000000" pitchFamily="2" charset="2"/>
              <a:buChar char="ü"/>
            </a:pP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Maintain </a:t>
            </a:r>
            <a:r>
              <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focus on the </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goals and objectives </a:t>
            </a: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of APMs</a:t>
            </a:r>
            <a:r>
              <a:rPr lang="en-US" sz="16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a:t>
            </a:r>
            <a:endParaRPr lang="en-US" sz="1600"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 Scoring Standard</a:t>
            </a:r>
            <a:endParaRPr lang="en-US" sz="2400" b="1" dirty="0">
              <a:solidFill>
                <a:srgbClr val="0070C0"/>
              </a:solidFill>
              <a:latin typeface="Aharoni" panose="02010803020104030203" pitchFamily="2" charset="-79"/>
              <a:ea typeface="Segoe UI" panose="020B0502040204020203" pitchFamily="34" charset="0"/>
              <a:cs typeface="Aharoni" panose="02010803020104030203" pitchFamily="2" charset="-79"/>
            </a:endParaRPr>
          </a:p>
        </p:txBody>
      </p:sp>
    </p:spTree>
    <p:extLst>
      <p:ext uri="{BB962C8B-B14F-4D97-AF65-F5344CB8AC3E}">
        <p14:creationId xmlns:p14="http://schemas.microsoft.com/office/powerpoint/2010/main" val="42379121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solidFill>
                  <a:prstClr val="black">
                    <a:tint val="75000"/>
                  </a:prstClr>
                </a:solidFill>
              </a:rPr>
              <a:pPr/>
              <a:t>81</a:t>
            </a:fld>
            <a:endParaRPr lang="en-US">
              <a:solidFill>
                <a:prstClr val="black">
                  <a:tint val="75000"/>
                </a:prstClr>
              </a:solidFill>
            </a:endParaRPr>
          </a:p>
        </p:txBody>
      </p:sp>
      <p:sp>
        <p:nvSpPr>
          <p:cNvPr id="5" name="Title 1"/>
          <p:cNvSpPr txBox="1">
            <a:spLocks/>
          </p:cNvSpPr>
          <p:nvPr/>
        </p:nvSpPr>
        <p:spPr>
          <a:xfrm>
            <a:off x="892388" y="4378062"/>
            <a:ext cx="7392521" cy="1709915"/>
          </a:xfrm>
          <a:prstGeom prst="rect">
            <a:avLst/>
          </a:prstGeom>
          <a:solidFill>
            <a:srgbClr val="17375E">
              <a:alpha val="83000"/>
            </a:srgbClr>
          </a:solid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86954" indent="-297656" algn="l">
              <a:spcAft>
                <a:spcPts val="450"/>
              </a:spcAft>
              <a:buFont typeface="Wingdings" panose="05000000000000000000" pitchFamily="2" charset="2"/>
              <a:buChar char="ü"/>
            </a:pP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be considered part of the APM Entity for the APM scoring standard, an </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e</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ligible clinician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must be </a:t>
            </a: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on an APM Participation List on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December </a:t>
            </a: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31 </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of the MIPS performance year.</a:t>
            </a:r>
          </a:p>
          <a:p>
            <a:pPr marL="386954" indent="-297656" algn="l">
              <a:spcAft>
                <a:spcPts val="450"/>
              </a:spcAft>
              <a:buFont typeface="Wingdings" panose="05000000000000000000" pitchFamily="2" charset="2"/>
              <a:buChar char="ü"/>
            </a:pP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Otherwise an eligible clinician must </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report to </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MIPS under the standard MIPS methods. </a:t>
            </a: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p:cNvSpPr txBox="1">
            <a:spLocks/>
          </p:cNvSpPr>
          <p:nvPr/>
        </p:nvSpPr>
        <p:spPr>
          <a:xfrm>
            <a:off x="1524000" y="1801967"/>
            <a:ext cx="6781800" cy="2307722"/>
          </a:xfrm>
          <a:prstGeom prst="rect">
            <a:avLst/>
          </a:prstGeom>
          <a:solidFill>
            <a:srgbClr val="92D050">
              <a:alpha val="83000"/>
            </a:srgbClr>
          </a:solid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9298" algn="l">
              <a:spcAft>
                <a:spcPts val="450"/>
              </a:spcAft>
            </a:pPr>
            <a:r>
              <a:rPr lang="en-US" sz="1600" dirty="0" smtClean="0">
                <a:latin typeface="Segoe UI" panose="020B0502040204020203" pitchFamily="34" charset="0"/>
                <a:ea typeface="Segoe UI" panose="020B0502040204020203" pitchFamily="34" charset="0"/>
                <a:cs typeface="Segoe UI" panose="020B0502040204020203" pitchFamily="34" charset="0"/>
              </a:rPr>
              <a:t>The APM scoring standard </a:t>
            </a:r>
            <a:r>
              <a:rPr lang="en-US" sz="1600" b="1" dirty="0" smtClean="0">
                <a:latin typeface="Segoe UI" panose="020B0502040204020203" pitchFamily="34" charset="0"/>
                <a:ea typeface="Segoe UI" panose="020B0502040204020203" pitchFamily="34" charset="0"/>
                <a:cs typeface="Segoe UI" panose="020B0502040204020203" pitchFamily="34" charset="0"/>
              </a:rPr>
              <a:t>applies to APMs that meet these criteria</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pPr marL="386954" indent="-297656" algn="l">
              <a:spcAft>
                <a:spcPts val="450"/>
              </a:spcAft>
              <a:buFont typeface="Wingdings" panose="05000000000000000000" pitchFamily="2" charset="2"/>
              <a:buChar char="ü"/>
            </a:pPr>
            <a:r>
              <a:rPr lang="en-US" sz="1600" dirty="0" smtClean="0">
                <a:latin typeface="Segoe UI" panose="020B0502040204020203" pitchFamily="34" charset="0"/>
                <a:ea typeface="Segoe UI" panose="020B0502040204020203" pitchFamily="34" charset="0"/>
                <a:cs typeface="Segoe UI" panose="020B0502040204020203" pitchFamily="34" charset="0"/>
              </a:rPr>
              <a:t>APM </a:t>
            </a:r>
            <a:r>
              <a:rPr lang="en-US" sz="1600" dirty="0">
                <a:latin typeface="Segoe UI" panose="020B0502040204020203" pitchFamily="34" charset="0"/>
                <a:ea typeface="Segoe UI" panose="020B0502040204020203" pitchFamily="34" charset="0"/>
                <a:cs typeface="Segoe UI" panose="020B0502040204020203" pitchFamily="34" charset="0"/>
              </a:rPr>
              <a:t>Entities participate in the APM under an </a:t>
            </a:r>
            <a:r>
              <a:rPr lang="en-US" sz="1600" b="1" dirty="0">
                <a:latin typeface="Segoe UI" panose="020B0502040204020203" pitchFamily="34" charset="0"/>
                <a:ea typeface="Segoe UI" panose="020B0502040204020203" pitchFamily="34" charset="0"/>
                <a:cs typeface="Segoe UI" panose="020B0502040204020203" pitchFamily="34" charset="0"/>
              </a:rPr>
              <a:t>agreement with CMS</a:t>
            </a:r>
            <a:r>
              <a:rPr lang="en-US" sz="1600" dirty="0">
                <a:latin typeface="Segoe UI" panose="020B0502040204020203" pitchFamily="34" charset="0"/>
                <a:ea typeface="Segoe UI" panose="020B0502040204020203" pitchFamily="34" charset="0"/>
                <a:cs typeface="Segoe UI" panose="020B0502040204020203" pitchFamily="34" charset="0"/>
              </a:rPr>
              <a:t>; </a:t>
            </a:r>
          </a:p>
          <a:p>
            <a:pPr marL="386954" indent="-297656" algn="l">
              <a:spcAft>
                <a:spcPts val="450"/>
              </a:spcAft>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APM Entities include one or more </a:t>
            </a:r>
            <a:r>
              <a:rPr lang="en-US" sz="1600" b="1" dirty="0">
                <a:latin typeface="Segoe UI" panose="020B0502040204020203" pitchFamily="34" charset="0"/>
                <a:ea typeface="Segoe UI" panose="020B0502040204020203" pitchFamily="34" charset="0"/>
                <a:cs typeface="Segoe UI" panose="020B0502040204020203" pitchFamily="34" charset="0"/>
              </a:rPr>
              <a:t>MIPS eligible clinicians </a:t>
            </a:r>
            <a:r>
              <a:rPr lang="en-US" sz="1600" dirty="0">
                <a:latin typeface="Segoe UI" panose="020B0502040204020203" pitchFamily="34" charset="0"/>
                <a:ea typeface="Segoe UI" panose="020B0502040204020203" pitchFamily="34" charset="0"/>
                <a:cs typeface="Segoe UI" panose="020B0502040204020203" pitchFamily="34" charset="0"/>
              </a:rPr>
              <a:t>on a Participation List; and</a:t>
            </a:r>
          </a:p>
          <a:p>
            <a:pPr marL="386954" indent="-297656" algn="l">
              <a:spcAft>
                <a:spcPts val="450"/>
              </a:spcAft>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APM bases payment incentives on performance (either at the APM Entity or eligible clinician level) on </a:t>
            </a:r>
            <a:r>
              <a:rPr lang="en-US" sz="1600" b="1" dirty="0">
                <a:latin typeface="Segoe UI" panose="020B0502040204020203" pitchFamily="34" charset="0"/>
                <a:ea typeface="Segoe UI" panose="020B0502040204020203" pitchFamily="34" charset="0"/>
                <a:cs typeface="Segoe UI" panose="020B0502040204020203" pitchFamily="34" charset="0"/>
              </a:rPr>
              <a:t>cost/utilization and quality measures</a:t>
            </a:r>
            <a:r>
              <a:rPr lang="en-US" sz="1600" dirty="0">
                <a:latin typeface="Segoe UI" panose="020B0502040204020203" pitchFamily="34" charset="0"/>
                <a:ea typeface="Segoe UI" panose="020B0502040204020203" pitchFamily="34" charset="0"/>
                <a:cs typeface="Segoe UI" panose="020B0502040204020203" pitchFamily="34" charset="0"/>
              </a:rPr>
              <a:t>.</a:t>
            </a:r>
          </a:p>
        </p:txBody>
      </p:sp>
      <p:pic>
        <p:nvPicPr>
          <p:cNvPr id="7" name="Picture 6"/>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745191" y="2364691"/>
            <a:ext cx="294394" cy="972006"/>
          </a:xfrm>
          <a:prstGeom prst="rect">
            <a:avLst/>
          </a:prstGeom>
        </p:spPr>
      </p:pic>
      <p:pic>
        <p:nvPicPr>
          <p:cNvPr id="10" name="Picture 9"/>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924806" y="2478991"/>
            <a:ext cx="294394" cy="972006"/>
          </a:xfrm>
          <a:prstGeom prst="rect">
            <a:avLst/>
          </a:prstGeom>
        </p:spPr>
      </p:pic>
      <p:pic>
        <p:nvPicPr>
          <p:cNvPr id="11" name="Picture 10"/>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614717" y="2478991"/>
            <a:ext cx="294394" cy="972006"/>
          </a:xfrm>
          <a:prstGeom prst="rect">
            <a:avLst/>
          </a:prstGeom>
        </p:spPr>
      </p:pic>
      <p:pic>
        <p:nvPicPr>
          <p:cNvPr id="12" name="Picture 11"/>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459441" y="2355525"/>
            <a:ext cx="294394" cy="972006"/>
          </a:xfrm>
          <a:prstGeom prst="rect">
            <a:avLst/>
          </a:prstGeom>
        </p:spPr>
      </p:pic>
      <p:pic>
        <p:nvPicPr>
          <p:cNvPr id="13" name="Picture 12"/>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287991" y="2469825"/>
            <a:ext cx="294394" cy="972006"/>
          </a:xfrm>
          <a:prstGeom prst="rect">
            <a:avLst/>
          </a:prstGeom>
        </p:spPr>
      </p:pic>
      <p:sp>
        <p:nvSpPr>
          <p:cNvPr id="14"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 Scoring Standard</a:t>
            </a:r>
            <a:endParaRPr lang="en-US" sz="2400" b="1" dirty="0">
              <a:solidFill>
                <a:srgbClr val="0070C0"/>
              </a:solidFill>
              <a:latin typeface="Aharoni" panose="02010803020104030203" pitchFamily="2" charset="-79"/>
              <a:ea typeface="Segoe UI" panose="020B0502040204020203" pitchFamily="34" charset="0"/>
              <a:cs typeface="Aharoni" panose="02010803020104030203" pitchFamily="2" charset="-79"/>
            </a:endParaRPr>
          </a:p>
        </p:txBody>
      </p:sp>
    </p:spTree>
    <p:extLst>
      <p:ext uri="{BB962C8B-B14F-4D97-AF65-F5344CB8AC3E}">
        <p14:creationId xmlns:p14="http://schemas.microsoft.com/office/powerpoint/2010/main" val="30680536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859515-6042-4DBC-99E0-9F999718C03D}" type="slidenum">
              <a:rPr lang="en-US" smtClean="0"/>
              <a:t>82</a:t>
            </a:fld>
            <a:endParaRPr lang="en-US" dirty="0"/>
          </a:p>
        </p:txBody>
      </p:sp>
      <p:sp>
        <p:nvSpPr>
          <p:cNvPr id="7" name="Title 1"/>
          <p:cNvSpPr txBox="1">
            <a:spLocks/>
          </p:cNvSpPr>
          <p:nvPr/>
        </p:nvSpPr>
        <p:spPr>
          <a:xfrm>
            <a:off x="1457325" y="2728727"/>
            <a:ext cx="6229350" cy="3246521"/>
          </a:xfrm>
          <a:prstGeom prst="rect">
            <a:avLst/>
          </a:prstGeom>
          <a:solidFill>
            <a:schemeClr val="accent3">
              <a:lumMod val="20000"/>
              <a:lumOff val="80000"/>
              <a:alpha val="83000"/>
            </a:schemeClr>
          </a:solidFill>
          <a:effec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lnSpc>
                <a:spcPct val="150000"/>
              </a:lnSpc>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Shared Savings Program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(all tracks)</a:t>
            </a:r>
          </a:p>
          <a:p>
            <a:pPr marL="214313" indent="-214313" algn="l">
              <a:lnSpc>
                <a:spcPct val="150000"/>
              </a:lnSpc>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Next Generation ACO Model</a:t>
            </a:r>
          </a:p>
          <a:p>
            <a:pPr marL="214313" indent="-214313" algn="l">
              <a:lnSpc>
                <a:spcPct val="150000"/>
              </a:lnSpc>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Comprehensive ESRD Care</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(CEC)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(large dialysis organization arrangement)</a:t>
            </a:r>
          </a:p>
          <a:p>
            <a:pPr marL="214313" indent="-214313" algn="l">
              <a:lnSpc>
                <a:spcPct val="150000"/>
              </a:lnSpc>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Comprehensive Primary Care Plus (CPC+)</a:t>
            </a:r>
          </a:p>
          <a:p>
            <a:pPr marL="214313" indent="-214313" algn="l">
              <a:lnSpc>
                <a:spcPct val="150000"/>
              </a:lnSpc>
              <a:buFont typeface="Wingdings" panose="05000000000000000000" pitchFamily="2" charset="2"/>
              <a:buChar char="ü"/>
            </a:pP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Oncology Care Model (OCM</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214313" indent="-214313" algn="l">
              <a:lnSpc>
                <a:spcPct val="150000"/>
              </a:lnSpc>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All other APMs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that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meet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riteria for the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APM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scoring standard</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 Scoring Standard</a:t>
            </a:r>
            <a:endParaRPr lang="en-US" sz="2400" b="1" dirty="0">
              <a:solidFill>
                <a:srgbClr val="0070C0"/>
              </a:solidFill>
              <a:latin typeface="Aharoni" panose="02010803020104030203" pitchFamily="2" charset="-79"/>
              <a:ea typeface="Segoe UI" panose="020B0502040204020203" pitchFamily="34" charset="0"/>
              <a:cs typeface="Aharoni" panose="02010803020104030203" pitchFamily="2" charset="-79"/>
            </a:endParaRPr>
          </a:p>
        </p:txBody>
      </p:sp>
      <p:sp>
        <p:nvSpPr>
          <p:cNvPr id="8" name="Title 1"/>
          <p:cNvSpPr txBox="1">
            <a:spLocks/>
          </p:cNvSpPr>
          <p:nvPr/>
        </p:nvSpPr>
        <p:spPr>
          <a:xfrm>
            <a:off x="1181100" y="1676038"/>
            <a:ext cx="6781800" cy="727004"/>
          </a:xfrm>
          <a:prstGeom prst="rect">
            <a:avLst/>
          </a:prstGeom>
          <a:solidFill>
            <a:srgbClr val="92D050">
              <a:alpha val="83000"/>
            </a:srgbClr>
          </a:solid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9298">
              <a:spcAft>
                <a:spcPts val="450"/>
              </a:spcAft>
            </a:pPr>
            <a:r>
              <a:rPr lang="en-US" sz="1600" b="1" dirty="0" smtClean="0">
                <a:latin typeface="Segoe UI" panose="020B0502040204020203" pitchFamily="34" charset="0"/>
                <a:ea typeface="Segoe UI" panose="020B0502040204020203" pitchFamily="34" charset="0"/>
                <a:cs typeface="Segoe UI" panose="020B0502040204020203" pitchFamily="34" charset="0"/>
              </a:rPr>
              <a:t>To which APMs will the APM scoring standard apply?</a:t>
            </a: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849749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83</a:t>
            </a:fld>
            <a:endParaRPr lang="en-US"/>
          </a:p>
        </p:txBody>
      </p:sp>
      <p:grpSp>
        <p:nvGrpSpPr>
          <p:cNvPr id="12" name="Group 11"/>
          <p:cNvGrpSpPr/>
          <p:nvPr/>
        </p:nvGrpSpPr>
        <p:grpSpPr>
          <a:xfrm>
            <a:off x="481752" y="2025345"/>
            <a:ext cx="985343" cy="893396"/>
            <a:chOff x="-86185" y="1344348"/>
            <a:chExt cx="985343" cy="893396"/>
          </a:xfrm>
        </p:grpSpPr>
        <p:sp>
          <p:nvSpPr>
            <p:cNvPr id="5" name="5-Point Star 4"/>
            <p:cNvSpPr>
              <a:spLocks/>
            </p:cNvSpPr>
            <p:nvPr/>
          </p:nvSpPr>
          <p:spPr>
            <a:xfrm>
              <a:off x="89583" y="1344348"/>
              <a:ext cx="633805" cy="595359"/>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txBox="1">
              <a:spLocks/>
            </p:cNvSpPr>
            <p:nvPr/>
          </p:nvSpPr>
          <p:spPr>
            <a:xfrm>
              <a:off x="-86185" y="1894844"/>
              <a:ext cx="985343" cy="342900"/>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p>
          </p:txBody>
        </p:sp>
      </p:grpSp>
      <p:grpSp>
        <p:nvGrpSpPr>
          <p:cNvPr id="3" name="Group 2"/>
          <p:cNvGrpSpPr/>
          <p:nvPr/>
        </p:nvGrpSpPr>
        <p:grpSpPr>
          <a:xfrm>
            <a:off x="233532" y="3247528"/>
            <a:ext cx="1370581" cy="857335"/>
            <a:chOff x="564946" y="2799343"/>
            <a:chExt cx="1370581" cy="857335"/>
          </a:xfrm>
        </p:grpSpPr>
        <p:sp>
          <p:nvSpPr>
            <p:cNvPr id="8" name="Title 1"/>
            <p:cNvSpPr txBox="1">
              <a:spLocks/>
            </p:cNvSpPr>
            <p:nvPr/>
          </p:nvSpPr>
          <p:spPr>
            <a:xfrm>
              <a:off x="564946" y="3417063"/>
              <a:ext cx="1370581" cy="239615"/>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p>
          </p:txBody>
        </p:sp>
        <p:grpSp>
          <p:nvGrpSpPr>
            <p:cNvPr id="9" name="Group 8"/>
            <p:cNvGrpSpPr>
              <a:grpSpLocks noChangeAspect="1"/>
            </p:cNvGrpSpPr>
            <p:nvPr/>
          </p:nvGrpSpPr>
          <p:grpSpPr>
            <a:xfrm>
              <a:off x="816171" y="2799343"/>
              <a:ext cx="874237" cy="582861"/>
              <a:chOff x="3352800" y="3370576"/>
              <a:chExt cx="1179781" cy="768304"/>
            </a:xfrm>
          </p:grpSpPr>
          <p:sp>
            <p:nvSpPr>
              <p:cNvPr id="10" name="Rectangle 9"/>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4" descr="Cross, Plus, Symbol, Sign, Addition, Health, Medicin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13" name="Table 12"/>
          <p:cNvGraphicFramePr>
            <a:graphicFrameLocks noGrp="1"/>
          </p:cNvGraphicFramePr>
          <p:nvPr>
            <p:extLst>
              <p:ext uri="{D42A27DB-BD31-4B8C-83A1-F6EECF244321}">
                <p14:modId xmlns:p14="http://schemas.microsoft.com/office/powerpoint/2010/main" val="2221238960"/>
              </p:ext>
            </p:extLst>
          </p:nvPr>
        </p:nvGraphicFramePr>
        <p:xfrm>
          <a:off x="1818833" y="2001705"/>
          <a:ext cx="6410766" cy="4569959"/>
        </p:xfrm>
        <a:graphic>
          <a:graphicData uri="http://schemas.openxmlformats.org/drawingml/2006/table">
            <a:tbl>
              <a:tblPr>
                <a:tableStyleId>{5C22544A-7EE6-4342-B048-85BDC9FD1C3A}</a:tableStyleId>
              </a:tblPr>
              <a:tblGrid>
                <a:gridCol w="2607046"/>
                <a:gridCol w="3041721"/>
                <a:gridCol w="761999"/>
              </a:tblGrid>
              <a:tr h="1105864">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Shared Savings Program ACOs submit  to the CMS Web Interface on behalf of their MIPS eligible clinicians.  </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The MIPS quality performance category requirements and benchmarks will be used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at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the ACO level. </a:t>
                      </a: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50%</a:t>
                      </a:r>
                    </a:p>
                    <a:p>
                      <a:pPr marL="171450" marR="0" indent="-171450">
                        <a:spcBef>
                          <a:spcPts val="0"/>
                        </a:spcBef>
                        <a:spcAft>
                          <a:spcPts val="0"/>
                        </a:spcAft>
                        <a:buFont typeface="Wingdings" panose="05000000000000000000" pitchFamily="2" charset="2"/>
                        <a:buChar char="ü"/>
                      </a:pPr>
                      <a:endParaRPr lang="en-US" sz="1400" b="0" dirty="0">
                        <a:solidFill>
                          <a:srgbClr val="17375E"/>
                        </a:solidFill>
                        <a:effectLst/>
                        <a:latin typeface="Segoe UI" panose="020B0502040204020203" pitchFamily="34" charset="0"/>
                        <a:cs typeface="Segoe UI" panose="020B0502040204020203" pitchFamily="34" charset="0"/>
                      </a:endParaRPr>
                    </a:p>
                  </a:txBody>
                  <a:tcPr marL="51435" marR="51435" marT="0" marB="0">
                    <a:solidFill>
                      <a:schemeClr val="accent3"/>
                    </a:solidFill>
                  </a:tcPr>
                </a:tc>
              </a:tr>
              <a:tr h="1007231">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No reporting requirement.</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N/A</a:t>
                      </a: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0%</a:t>
                      </a:r>
                    </a:p>
                  </a:txBody>
                  <a:tcPr marL="51435" marR="51435" marT="0" marB="0">
                    <a:solidFill>
                      <a:schemeClr val="accent3"/>
                    </a:solidFill>
                  </a:tcPr>
                </a:tc>
              </a:tr>
              <a:tr h="1300499">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All MIPS eligible clinicians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submit through ACO</a:t>
                      </a:r>
                      <a:r>
                        <a:rPr lang="en-US" sz="1400" b="0" baseline="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 participant TINS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according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to the MIPS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requirements.</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ACO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participant TIN scores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will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be aggregated, weighted and averaged to yield one ACO level score. </a:t>
                      </a: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20%</a:t>
                      </a:r>
                    </a:p>
                  </a:txBody>
                  <a:tcPr marL="51435" marR="51435" marT="0" marB="0">
                    <a:solidFill>
                      <a:schemeClr val="accent3"/>
                    </a:solidFill>
                  </a:tcPr>
                </a:tc>
              </a:tr>
              <a:tr h="1156365">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All MIPS eligible clinicians submit through ACO</a:t>
                      </a:r>
                      <a:r>
                        <a:rPr lang="en-US" sz="1400" b="0" baseline="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 participant TINS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according to the MIPS requirements.</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ACO participant TIN scores will be aggregated, weighted and averaged to yield one ACO level score. </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30%</a:t>
                      </a:r>
                    </a:p>
                  </a:txBody>
                  <a:tcPr marL="51435" marR="51435" marT="0" marB="0">
                    <a:solidFill>
                      <a:schemeClr val="accent3"/>
                    </a:solidFill>
                  </a:tcPr>
                </a:tc>
              </a:tr>
            </a:tbl>
          </a:graphicData>
        </a:graphic>
      </p:graphicFrame>
      <p:sp>
        <p:nvSpPr>
          <p:cNvPr id="32" name="TextBox 31"/>
          <p:cNvSpPr txBox="1"/>
          <p:nvPr/>
        </p:nvSpPr>
        <p:spPr>
          <a:xfrm>
            <a:off x="1905000" y="1643495"/>
            <a:ext cx="2401868"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Reporting</a:t>
            </a:r>
            <a:r>
              <a:rPr lang="en-US" sz="1275" spc="-83" dirty="0">
                <a:latin typeface="MV Boli" panose="02000500030200090000" pitchFamily="2" charset="0"/>
                <a:cs typeface="MV Boli" panose="02000500030200090000" pitchFamily="2" charset="0"/>
              </a:rPr>
              <a:t> </a:t>
            </a:r>
            <a:r>
              <a:rPr lang="en-US" sz="1600" spc="-83" dirty="0">
                <a:latin typeface="MV Boli" panose="02000500030200090000" pitchFamily="2" charset="0"/>
                <a:cs typeface="MV Boli" panose="02000500030200090000" pitchFamily="2" charset="0"/>
              </a:rPr>
              <a:t>Requirement</a:t>
            </a:r>
            <a:endParaRPr lang="en-US" sz="1275" spc="-83" dirty="0">
              <a:latin typeface="MV Boli" panose="02000500030200090000" pitchFamily="2" charset="0"/>
              <a:cs typeface="MV Boli" panose="02000500030200090000" pitchFamily="2" charset="0"/>
            </a:endParaRPr>
          </a:p>
        </p:txBody>
      </p:sp>
      <p:sp>
        <p:nvSpPr>
          <p:cNvPr id="33" name="TextBox 32"/>
          <p:cNvSpPr txBox="1"/>
          <p:nvPr/>
        </p:nvSpPr>
        <p:spPr>
          <a:xfrm>
            <a:off x="4648200" y="1663151"/>
            <a:ext cx="2401868"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Performance Score</a:t>
            </a:r>
          </a:p>
        </p:txBody>
      </p:sp>
      <p:sp>
        <p:nvSpPr>
          <p:cNvPr id="34" name="TextBox 33"/>
          <p:cNvSpPr txBox="1"/>
          <p:nvPr/>
        </p:nvSpPr>
        <p:spPr>
          <a:xfrm>
            <a:off x="7179091" y="1663151"/>
            <a:ext cx="1312091"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Weight</a:t>
            </a:r>
          </a:p>
        </p:txBody>
      </p:sp>
      <p:sp>
        <p:nvSpPr>
          <p:cNvPr id="19"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 Scoring Standard</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Shared Savings Program</a:t>
            </a:r>
            <a:endParaRPr lang="en-US" sz="2400" b="1" dirty="0">
              <a:solidFill>
                <a:srgbClr val="0070C0"/>
              </a:solidFill>
              <a:latin typeface="Aharoni" panose="02010803020104030203" pitchFamily="2" charset="-79"/>
              <a:ea typeface="Segoe UI" panose="020B0502040204020203" pitchFamily="34" charset="0"/>
              <a:cs typeface="Aharoni" panose="02010803020104030203" pitchFamily="2" charset="-79"/>
            </a:endParaRPr>
          </a:p>
        </p:txBody>
      </p:sp>
      <p:grpSp>
        <p:nvGrpSpPr>
          <p:cNvPr id="2" name="Group 1"/>
          <p:cNvGrpSpPr/>
          <p:nvPr/>
        </p:nvGrpSpPr>
        <p:grpSpPr>
          <a:xfrm>
            <a:off x="252267" y="3962434"/>
            <a:ext cx="1339419" cy="1455900"/>
            <a:chOff x="363053" y="3649808"/>
            <a:chExt cx="1339419" cy="1455900"/>
          </a:xfrm>
        </p:grpSpPr>
        <p:sp>
          <p:nvSpPr>
            <p:cNvPr id="29" name="Title 1"/>
            <p:cNvSpPr txBox="1">
              <a:spLocks/>
            </p:cNvSpPr>
            <p:nvPr/>
          </p:nvSpPr>
          <p:spPr>
            <a:xfrm>
              <a:off x="363053" y="4676465"/>
              <a:ext cx="1339419" cy="429243"/>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CPIA</a:t>
              </a:r>
            </a:p>
          </p:txBody>
        </p:sp>
        <p:grpSp>
          <p:nvGrpSpPr>
            <p:cNvPr id="21" name="Group 20"/>
            <p:cNvGrpSpPr/>
            <p:nvPr/>
          </p:nvGrpSpPr>
          <p:grpSpPr>
            <a:xfrm>
              <a:off x="433570" y="3649808"/>
              <a:ext cx="1198384" cy="1415772"/>
              <a:chOff x="3330797" y="4167104"/>
              <a:chExt cx="1198384" cy="1415772"/>
            </a:xfrm>
          </p:grpSpPr>
          <p:sp>
            <p:nvSpPr>
              <p:cNvPr id="22" name="TextBox 21"/>
              <p:cNvSpPr txBox="1"/>
              <p:nvPr/>
            </p:nvSpPr>
            <p:spPr>
              <a:xfrm>
                <a:off x="3330797" y="4167104"/>
                <a:ext cx="1198384"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23" name="TextBox 22"/>
              <p:cNvSpPr txBox="1"/>
              <p:nvPr/>
            </p:nvSpPr>
            <p:spPr>
              <a:xfrm>
                <a:off x="3567624" y="4423386"/>
                <a:ext cx="773723"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grpSp>
      </p:grpSp>
      <p:grpSp>
        <p:nvGrpSpPr>
          <p:cNvPr id="35" name="Group 34"/>
          <p:cNvGrpSpPr/>
          <p:nvPr/>
        </p:nvGrpSpPr>
        <p:grpSpPr>
          <a:xfrm>
            <a:off x="53435" y="5170051"/>
            <a:ext cx="1730773" cy="1667625"/>
            <a:chOff x="4526729" y="3323884"/>
            <a:chExt cx="1730773" cy="1667625"/>
          </a:xfrm>
        </p:grpSpPr>
        <p:sp>
          <p:nvSpPr>
            <p:cNvPr id="36" name="TextBox 35"/>
            <p:cNvSpPr txBox="1"/>
            <p:nvPr/>
          </p:nvSpPr>
          <p:spPr>
            <a:xfrm>
              <a:off x="4850965" y="3323884"/>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37" name="Title 1"/>
            <p:cNvSpPr txBox="1">
              <a:spLocks/>
            </p:cNvSpPr>
            <p:nvPr/>
          </p:nvSpPr>
          <p:spPr>
            <a:xfrm>
              <a:off x="4526729" y="4506096"/>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5951324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84</a:t>
            </a:fld>
            <a:endParaRPr lang="en-US"/>
          </a:p>
        </p:txBody>
      </p:sp>
      <p:grpSp>
        <p:nvGrpSpPr>
          <p:cNvPr id="12" name="Group 11"/>
          <p:cNvGrpSpPr/>
          <p:nvPr/>
        </p:nvGrpSpPr>
        <p:grpSpPr>
          <a:xfrm>
            <a:off x="481752" y="2025345"/>
            <a:ext cx="985343" cy="893396"/>
            <a:chOff x="-86185" y="1344348"/>
            <a:chExt cx="985343" cy="893396"/>
          </a:xfrm>
        </p:grpSpPr>
        <p:sp>
          <p:nvSpPr>
            <p:cNvPr id="5" name="5-Point Star 4"/>
            <p:cNvSpPr>
              <a:spLocks/>
            </p:cNvSpPr>
            <p:nvPr/>
          </p:nvSpPr>
          <p:spPr>
            <a:xfrm>
              <a:off x="89583" y="1344348"/>
              <a:ext cx="633805" cy="595359"/>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txBox="1">
              <a:spLocks/>
            </p:cNvSpPr>
            <p:nvPr/>
          </p:nvSpPr>
          <p:spPr>
            <a:xfrm>
              <a:off x="-86185" y="1894844"/>
              <a:ext cx="985343" cy="342900"/>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p>
          </p:txBody>
        </p:sp>
      </p:grpSp>
      <p:grpSp>
        <p:nvGrpSpPr>
          <p:cNvPr id="3" name="Group 2"/>
          <p:cNvGrpSpPr/>
          <p:nvPr/>
        </p:nvGrpSpPr>
        <p:grpSpPr>
          <a:xfrm>
            <a:off x="233532" y="3247528"/>
            <a:ext cx="1370581" cy="857335"/>
            <a:chOff x="564946" y="2799343"/>
            <a:chExt cx="1370581" cy="857335"/>
          </a:xfrm>
        </p:grpSpPr>
        <p:sp>
          <p:nvSpPr>
            <p:cNvPr id="8" name="Title 1"/>
            <p:cNvSpPr txBox="1">
              <a:spLocks/>
            </p:cNvSpPr>
            <p:nvPr/>
          </p:nvSpPr>
          <p:spPr>
            <a:xfrm>
              <a:off x="564946" y="3417063"/>
              <a:ext cx="1370581" cy="239615"/>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p>
          </p:txBody>
        </p:sp>
        <p:grpSp>
          <p:nvGrpSpPr>
            <p:cNvPr id="9" name="Group 8"/>
            <p:cNvGrpSpPr>
              <a:grpSpLocks noChangeAspect="1"/>
            </p:cNvGrpSpPr>
            <p:nvPr/>
          </p:nvGrpSpPr>
          <p:grpSpPr>
            <a:xfrm>
              <a:off x="816171" y="2799343"/>
              <a:ext cx="874237" cy="582861"/>
              <a:chOff x="3352800" y="3370576"/>
              <a:chExt cx="1179781" cy="768304"/>
            </a:xfrm>
          </p:grpSpPr>
          <p:sp>
            <p:nvSpPr>
              <p:cNvPr id="10" name="Rectangle 9"/>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4" descr="Cross, Plus, Symbol, Sign, Addition, Health, Medicin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13" name="Table 12"/>
          <p:cNvGraphicFramePr>
            <a:graphicFrameLocks noGrp="1"/>
          </p:cNvGraphicFramePr>
          <p:nvPr>
            <p:extLst>
              <p:ext uri="{D42A27DB-BD31-4B8C-83A1-F6EECF244321}">
                <p14:modId xmlns:p14="http://schemas.microsoft.com/office/powerpoint/2010/main" val="487315761"/>
              </p:ext>
            </p:extLst>
          </p:nvPr>
        </p:nvGraphicFramePr>
        <p:xfrm>
          <a:off x="1818833" y="2001705"/>
          <a:ext cx="6410766" cy="4569959"/>
        </p:xfrm>
        <a:graphic>
          <a:graphicData uri="http://schemas.openxmlformats.org/drawingml/2006/table">
            <a:tbl>
              <a:tblPr>
                <a:tableStyleId>{5C22544A-7EE6-4342-B048-85BDC9FD1C3A}</a:tableStyleId>
              </a:tblPr>
              <a:tblGrid>
                <a:gridCol w="2607046"/>
                <a:gridCol w="3041721"/>
                <a:gridCol w="761999"/>
              </a:tblGrid>
              <a:tr h="1105864">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Next Generation ACOs submit  to the CMS Web Interface on behalf of their MIPS eligible clinicians.  </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The MIPS quality performance category requirements and benchmarks will be used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at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the ACO level. </a:t>
                      </a: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50%</a:t>
                      </a:r>
                    </a:p>
                    <a:p>
                      <a:pPr marL="171450" marR="0" indent="-171450">
                        <a:spcBef>
                          <a:spcPts val="0"/>
                        </a:spcBef>
                        <a:spcAft>
                          <a:spcPts val="0"/>
                        </a:spcAft>
                        <a:buFont typeface="Wingdings" panose="05000000000000000000" pitchFamily="2" charset="2"/>
                        <a:buChar char="ü"/>
                      </a:pPr>
                      <a:endParaRPr lang="en-US" sz="1400" b="0" dirty="0">
                        <a:solidFill>
                          <a:srgbClr val="17375E"/>
                        </a:solidFill>
                        <a:effectLst/>
                        <a:latin typeface="Segoe UI" panose="020B0502040204020203" pitchFamily="34" charset="0"/>
                        <a:cs typeface="Segoe UI" panose="020B0502040204020203" pitchFamily="34" charset="0"/>
                      </a:endParaRPr>
                    </a:p>
                  </a:txBody>
                  <a:tcPr marL="51435" marR="51435" marT="0" marB="0">
                    <a:solidFill>
                      <a:schemeClr val="accent3"/>
                    </a:solidFill>
                  </a:tcPr>
                </a:tc>
              </a:tr>
              <a:tr h="1007231">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No reporting requirement.</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N/A</a:t>
                      </a: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0%</a:t>
                      </a:r>
                    </a:p>
                  </a:txBody>
                  <a:tcPr marL="51435" marR="51435" marT="0" marB="0">
                    <a:solidFill>
                      <a:schemeClr val="accent3"/>
                    </a:solidFill>
                  </a:tcPr>
                </a:tc>
              </a:tr>
              <a:tr h="1300499">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All MIPS eligible clinicians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submit individually according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to the MIPS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requirements.</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ACO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participant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individual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scores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will </a:t>
                      </a: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be aggregated, weighted and averaged to yield one ACO level score. </a:t>
                      </a: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20%</a:t>
                      </a:r>
                    </a:p>
                  </a:txBody>
                  <a:tcPr marL="51435" marR="51435" marT="0" marB="0">
                    <a:solidFill>
                      <a:schemeClr val="accent3"/>
                    </a:solidFill>
                  </a:tcPr>
                </a:tc>
              </a:tr>
              <a:tr h="1156365">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All MIPS eligible clinicians submit individually according to the MIPS requirements.</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ACO participant individual scores will be aggregated, weighted and averaged to yield one ACO level score. </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30%</a:t>
                      </a:r>
                    </a:p>
                  </a:txBody>
                  <a:tcPr marL="51435" marR="51435" marT="0" marB="0">
                    <a:solidFill>
                      <a:schemeClr val="accent3"/>
                    </a:solidFill>
                  </a:tcPr>
                </a:tc>
              </a:tr>
            </a:tbl>
          </a:graphicData>
        </a:graphic>
      </p:graphicFrame>
      <p:sp>
        <p:nvSpPr>
          <p:cNvPr id="32" name="TextBox 31"/>
          <p:cNvSpPr txBox="1"/>
          <p:nvPr/>
        </p:nvSpPr>
        <p:spPr>
          <a:xfrm>
            <a:off x="1905000" y="1643495"/>
            <a:ext cx="2401868"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Reporting</a:t>
            </a:r>
            <a:r>
              <a:rPr lang="en-US" sz="1275" spc="-83" dirty="0">
                <a:latin typeface="MV Boli" panose="02000500030200090000" pitchFamily="2" charset="0"/>
                <a:cs typeface="MV Boli" panose="02000500030200090000" pitchFamily="2" charset="0"/>
              </a:rPr>
              <a:t> </a:t>
            </a:r>
            <a:r>
              <a:rPr lang="en-US" sz="1600" spc="-83" dirty="0">
                <a:latin typeface="MV Boli" panose="02000500030200090000" pitchFamily="2" charset="0"/>
                <a:cs typeface="MV Boli" panose="02000500030200090000" pitchFamily="2" charset="0"/>
              </a:rPr>
              <a:t>Requirement</a:t>
            </a:r>
            <a:endParaRPr lang="en-US" sz="1275" spc="-83" dirty="0">
              <a:latin typeface="MV Boli" panose="02000500030200090000" pitchFamily="2" charset="0"/>
              <a:cs typeface="MV Boli" panose="02000500030200090000" pitchFamily="2" charset="0"/>
            </a:endParaRPr>
          </a:p>
        </p:txBody>
      </p:sp>
      <p:sp>
        <p:nvSpPr>
          <p:cNvPr id="33" name="TextBox 32"/>
          <p:cNvSpPr txBox="1"/>
          <p:nvPr/>
        </p:nvSpPr>
        <p:spPr>
          <a:xfrm>
            <a:off x="4648200" y="1663151"/>
            <a:ext cx="2401868"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Performance Score</a:t>
            </a:r>
          </a:p>
        </p:txBody>
      </p:sp>
      <p:sp>
        <p:nvSpPr>
          <p:cNvPr id="34" name="TextBox 33"/>
          <p:cNvSpPr txBox="1"/>
          <p:nvPr/>
        </p:nvSpPr>
        <p:spPr>
          <a:xfrm>
            <a:off x="7179091" y="1663151"/>
            <a:ext cx="1312091"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Weight</a:t>
            </a:r>
          </a:p>
        </p:txBody>
      </p:sp>
      <p:sp>
        <p:nvSpPr>
          <p:cNvPr id="19"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 Scoring Standard</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Next Generation ACO Model</a:t>
            </a:r>
            <a:endParaRPr lang="en-US" sz="2400" b="1" dirty="0">
              <a:solidFill>
                <a:srgbClr val="0070C0"/>
              </a:solidFill>
              <a:latin typeface="Aharoni" panose="02010803020104030203" pitchFamily="2" charset="-79"/>
              <a:ea typeface="Segoe UI" panose="020B0502040204020203" pitchFamily="34" charset="0"/>
              <a:cs typeface="Aharoni" panose="02010803020104030203" pitchFamily="2" charset="-79"/>
            </a:endParaRPr>
          </a:p>
        </p:txBody>
      </p:sp>
      <p:grpSp>
        <p:nvGrpSpPr>
          <p:cNvPr id="2" name="Group 1"/>
          <p:cNvGrpSpPr/>
          <p:nvPr/>
        </p:nvGrpSpPr>
        <p:grpSpPr>
          <a:xfrm>
            <a:off x="252267" y="3962434"/>
            <a:ext cx="1339419" cy="1455900"/>
            <a:chOff x="363053" y="3649808"/>
            <a:chExt cx="1339419" cy="1455900"/>
          </a:xfrm>
        </p:grpSpPr>
        <p:sp>
          <p:nvSpPr>
            <p:cNvPr id="29" name="Title 1"/>
            <p:cNvSpPr txBox="1">
              <a:spLocks/>
            </p:cNvSpPr>
            <p:nvPr/>
          </p:nvSpPr>
          <p:spPr>
            <a:xfrm>
              <a:off x="363053" y="4676465"/>
              <a:ext cx="1339419" cy="429243"/>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CPIA</a:t>
              </a:r>
            </a:p>
          </p:txBody>
        </p:sp>
        <p:grpSp>
          <p:nvGrpSpPr>
            <p:cNvPr id="21" name="Group 20"/>
            <p:cNvGrpSpPr/>
            <p:nvPr/>
          </p:nvGrpSpPr>
          <p:grpSpPr>
            <a:xfrm>
              <a:off x="433570" y="3649808"/>
              <a:ext cx="1198384" cy="1415772"/>
              <a:chOff x="3330797" y="4167104"/>
              <a:chExt cx="1198384" cy="1415772"/>
            </a:xfrm>
          </p:grpSpPr>
          <p:sp>
            <p:nvSpPr>
              <p:cNvPr id="22" name="TextBox 21"/>
              <p:cNvSpPr txBox="1"/>
              <p:nvPr/>
            </p:nvSpPr>
            <p:spPr>
              <a:xfrm>
                <a:off x="3330797" y="4167104"/>
                <a:ext cx="1198384"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23" name="TextBox 22"/>
              <p:cNvSpPr txBox="1"/>
              <p:nvPr/>
            </p:nvSpPr>
            <p:spPr>
              <a:xfrm>
                <a:off x="3567624" y="4423386"/>
                <a:ext cx="773723"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grpSp>
      </p:grpSp>
      <p:grpSp>
        <p:nvGrpSpPr>
          <p:cNvPr id="35" name="Group 34"/>
          <p:cNvGrpSpPr/>
          <p:nvPr/>
        </p:nvGrpSpPr>
        <p:grpSpPr>
          <a:xfrm>
            <a:off x="53435" y="5170051"/>
            <a:ext cx="1730773" cy="1667625"/>
            <a:chOff x="4526729" y="3323884"/>
            <a:chExt cx="1730773" cy="1667625"/>
          </a:xfrm>
        </p:grpSpPr>
        <p:sp>
          <p:nvSpPr>
            <p:cNvPr id="36" name="TextBox 35"/>
            <p:cNvSpPr txBox="1"/>
            <p:nvPr/>
          </p:nvSpPr>
          <p:spPr>
            <a:xfrm>
              <a:off x="4850965" y="3323884"/>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37" name="Title 1"/>
            <p:cNvSpPr txBox="1">
              <a:spLocks/>
            </p:cNvSpPr>
            <p:nvPr/>
          </p:nvSpPr>
          <p:spPr>
            <a:xfrm>
              <a:off x="4526729" y="4506096"/>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8489598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85</a:t>
            </a:fld>
            <a:endParaRPr lang="en-US"/>
          </a:p>
        </p:txBody>
      </p:sp>
      <p:grpSp>
        <p:nvGrpSpPr>
          <p:cNvPr id="12" name="Group 11"/>
          <p:cNvGrpSpPr/>
          <p:nvPr/>
        </p:nvGrpSpPr>
        <p:grpSpPr>
          <a:xfrm>
            <a:off x="481752" y="2025345"/>
            <a:ext cx="985343" cy="893396"/>
            <a:chOff x="-86185" y="1344348"/>
            <a:chExt cx="985343" cy="893396"/>
          </a:xfrm>
        </p:grpSpPr>
        <p:sp>
          <p:nvSpPr>
            <p:cNvPr id="5" name="5-Point Star 4"/>
            <p:cNvSpPr>
              <a:spLocks/>
            </p:cNvSpPr>
            <p:nvPr/>
          </p:nvSpPr>
          <p:spPr>
            <a:xfrm>
              <a:off x="89583" y="1344348"/>
              <a:ext cx="633805" cy="595359"/>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txBox="1">
              <a:spLocks/>
            </p:cNvSpPr>
            <p:nvPr/>
          </p:nvSpPr>
          <p:spPr>
            <a:xfrm>
              <a:off x="-86185" y="1894844"/>
              <a:ext cx="985343" cy="342900"/>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p>
          </p:txBody>
        </p:sp>
      </p:grpSp>
      <p:grpSp>
        <p:nvGrpSpPr>
          <p:cNvPr id="3" name="Group 2"/>
          <p:cNvGrpSpPr/>
          <p:nvPr/>
        </p:nvGrpSpPr>
        <p:grpSpPr>
          <a:xfrm>
            <a:off x="233532" y="3247528"/>
            <a:ext cx="1370581" cy="857335"/>
            <a:chOff x="564946" y="2799343"/>
            <a:chExt cx="1370581" cy="857335"/>
          </a:xfrm>
        </p:grpSpPr>
        <p:sp>
          <p:nvSpPr>
            <p:cNvPr id="8" name="Title 1"/>
            <p:cNvSpPr txBox="1">
              <a:spLocks/>
            </p:cNvSpPr>
            <p:nvPr/>
          </p:nvSpPr>
          <p:spPr>
            <a:xfrm>
              <a:off x="564946" y="3417063"/>
              <a:ext cx="1370581" cy="239615"/>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p>
          </p:txBody>
        </p:sp>
        <p:grpSp>
          <p:nvGrpSpPr>
            <p:cNvPr id="9" name="Group 8"/>
            <p:cNvGrpSpPr>
              <a:grpSpLocks noChangeAspect="1"/>
            </p:cNvGrpSpPr>
            <p:nvPr/>
          </p:nvGrpSpPr>
          <p:grpSpPr>
            <a:xfrm>
              <a:off x="816171" y="2799343"/>
              <a:ext cx="874237" cy="582861"/>
              <a:chOff x="3352800" y="3370576"/>
              <a:chExt cx="1179781" cy="768304"/>
            </a:xfrm>
          </p:grpSpPr>
          <p:sp>
            <p:nvSpPr>
              <p:cNvPr id="10" name="Rectangle 9"/>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4" descr="Cross, Plus, Symbol, Sign, Addition, Health, Medicin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13" name="Table 12"/>
          <p:cNvGraphicFramePr>
            <a:graphicFrameLocks noGrp="1"/>
          </p:cNvGraphicFramePr>
          <p:nvPr>
            <p:extLst>
              <p:ext uri="{D42A27DB-BD31-4B8C-83A1-F6EECF244321}">
                <p14:modId xmlns:p14="http://schemas.microsoft.com/office/powerpoint/2010/main" val="2330597512"/>
              </p:ext>
            </p:extLst>
          </p:nvPr>
        </p:nvGraphicFramePr>
        <p:xfrm>
          <a:off x="1818833" y="2001705"/>
          <a:ext cx="6410766" cy="4569959"/>
        </p:xfrm>
        <a:graphic>
          <a:graphicData uri="http://schemas.openxmlformats.org/drawingml/2006/table">
            <a:tbl>
              <a:tblPr>
                <a:tableStyleId>{5C22544A-7EE6-4342-B048-85BDC9FD1C3A}</a:tableStyleId>
              </a:tblPr>
              <a:tblGrid>
                <a:gridCol w="2607046"/>
                <a:gridCol w="3041721"/>
                <a:gridCol w="761999"/>
              </a:tblGrid>
              <a:tr h="1105864">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No assessment for</a:t>
                      </a:r>
                      <a:r>
                        <a:rPr lang="en-US" sz="1400" b="0" baseline="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 the first MIPS performance year</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 APM</a:t>
                      </a:r>
                      <a:r>
                        <a:rPr lang="en-US" sz="1400" b="0" baseline="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-specific requirements apply as usual.</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N/A</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0%</a:t>
                      </a:r>
                    </a:p>
                    <a:p>
                      <a:pPr marL="171450" marR="0" indent="-171450">
                        <a:spcBef>
                          <a:spcPts val="0"/>
                        </a:spcBef>
                        <a:spcAft>
                          <a:spcPts val="0"/>
                        </a:spcAft>
                        <a:buFont typeface="Wingdings" panose="05000000000000000000" pitchFamily="2" charset="2"/>
                        <a:buChar char="ü"/>
                      </a:pPr>
                      <a:endParaRPr lang="en-US" sz="1400" b="0" dirty="0">
                        <a:solidFill>
                          <a:srgbClr val="17375E"/>
                        </a:solidFill>
                        <a:effectLst/>
                        <a:latin typeface="Segoe UI" panose="020B0502040204020203" pitchFamily="34" charset="0"/>
                        <a:cs typeface="Segoe UI" panose="020B0502040204020203" pitchFamily="34" charset="0"/>
                      </a:endParaRPr>
                    </a:p>
                  </a:txBody>
                  <a:tcPr marL="51435" marR="51435" marT="0" marB="0">
                    <a:solidFill>
                      <a:schemeClr val="accent3"/>
                    </a:solidFill>
                  </a:tcPr>
                </a:tc>
              </a:tr>
              <a:tr h="1007231">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No reporting requirement.</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rPr>
                        <a:t>N/A</a:t>
                      </a: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0%</a:t>
                      </a:r>
                    </a:p>
                  </a:txBody>
                  <a:tcPr marL="51435" marR="51435" marT="0" marB="0">
                    <a:solidFill>
                      <a:schemeClr val="accent3"/>
                    </a:solidFill>
                  </a:tcPr>
                </a:tc>
              </a:tr>
              <a:tr h="1300499">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All MIPS eligible clinicians submit individually according to the MIPS requirements.</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APM Entity participant</a:t>
                      </a:r>
                      <a:r>
                        <a:rPr lang="en-US" sz="1400" b="0" baseline="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 </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individual scores will be aggregated, weighted and averaged to yield one APM</a:t>
                      </a:r>
                      <a:r>
                        <a:rPr lang="en-US" sz="1400" b="0" baseline="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 Entity</a:t>
                      </a: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 level score. </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25%</a:t>
                      </a:r>
                    </a:p>
                  </a:txBody>
                  <a:tcPr marL="51435" marR="51435" marT="0" marB="0">
                    <a:solidFill>
                      <a:schemeClr val="accent3"/>
                    </a:solidFill>
                  </a:tcPr>
                </a:tc>
              </a:tr>
              <a:tr h="1156365">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All MIPS eligible clinicians submit individually according to the MIPS requirements.</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APM Entity participant individual scores will be aggregated, weighted and averaged to yield one APM Entity level score. </a:t>
                      </a:r>
                      <a:endParaRPr lang="en-US" sz="1400" b="0" dirty="0">
                        <a:solidFill>
                          <a:srgbClr val="17375E"/>
                        </a:solidFill>
                        <a:effectLst/>
                        <a:latin typeface="Segoe UI" panose="020B0502040204020203" pitchFamily="34" charset="0"/>
                        <a:ea typeface="Calibri" panose="020F0502020204030204" pitchFamily="34" charset="0"/>
                        <a:cs typeface="Segoe UI" panose="020B0502040204020203" pitchFamily="34" charset="0"/>
                      </a:endParaRPr>
                    </a:p>
                  </a:txBody>
                  <a:tcPr marL="40788" marR="40788" marT="0" marB="0">
                    <a:solidFill>
                      <a:schemeClr val="accent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smtClean="0">
                          <a:solidFill>
                            <a:srgbClr val="17375E"/>
                          </a:solidFill>
                          <a:effectLst/>
                          <a:latin typeface="Segoe UI" panose="020B0502040204020203" pitchFamily="34" charset="0"/>
                          <a:ea typeface="Calibri" panose="020F0502020204030204" pitchFamily="34" charset="0"/>
                          <a:cs typeface="Segoe UI" panose="020B0502040204020203" pitchFamily="34" charset="0"/>
                        </a:rPr>
                        <a:t>75%</a:t>
                      </a:r>
                    </a:p>
                  </a:txBody>
                  <a:tcPr marL="51435" marR="51435" marT="0" marB="0">
                    <a:solidFill>
                      <a:schemeClr val="accent3"/>
                    </a:solidFill>
                  </a:tcPr>
                </a:tc>
              </a:tr>
            </a:tbl>
          </a:graphicData>
        </a:graphic>
      </p:graphicFrame>
      <p:sp>
        <p:nvSpPr>
          <p:cNvPr id="32" name="TextBox 31"/>
          <p:cNvSpPr txBox="1"/>
          <p:nvPr/>
        </p:nvSpPr>
        <p:spPr>
          <a:xfrm>
            <a:off x="1905000" y="1643495"/>
            <a:ext cx="2401868"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Reporting</a:t>
            </a:r>
            <a:r>
              <a:rPr lang="en-US" sz="1275" spc="-83" dirty="0">
                <a:latin typeface="MV Boli" panose="02000500030200090000" pitchFamily="2" charset="0"/>
                <a:cs typeface="MV Boli" panose="02000500030200090000" pitchFamily="2" charset="0"/>
              </a:rPr>
              <a:t> </a:t>
            </a:r>
            <a:r>
              <a:rPr lang="en-US" sz="1600" spc="-83" dirty="0">
                <a:latin typeface="MV Boli" panose="02000500030200090000" pitchFamily="2" charset="0"/>
                <a:cs typeface="MV Boli" panose="02000500030200090000" pitchFamily="2" charset="0"/>
              </a:rPr>
              <a:t>Requirement</a:t>
            </a:r>
            <a:endParaRPr lang="en-US" sz="1275" spc="-83" dirty="0">
              <a:latin typeface="MV Boli" panose="02000500030200090000" pitchFamily="2" charset="0"/>
              <a:cs typeface="MV Boli" panose="02000500030200090000" pitchFamily="2" charset="0"/>
            </a:endParaRPr>
          </a:p>
        </p:txBody>
      </p:sp>
      <p:sp>
        <p:nvSpPr>
          <p:cNvPr id="33" name="TextBox 32"/>
          <p:cNvSpPr txBox="1"/>
          <p:nvPr/>
        </p:nvSpPr>
        <p:spPr>
          <a:xfrm>
            <a:off x="4648200" y="1663151"/>
            <a:ext cx="2401868"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Performance Score</a:t>
            </a:r>
          </a:p>
        </p:txBody>
      </p:sp>
      <p:sp>
        <p:nvSpPr>
          <p:cNvPr id="34" name="TextBox 33"/>
          <p:cNvSpPr txBox="1"/>
          <p:nvPr/>
        </p:nvSpPr>
        <p:spPr>
          <a:xfrm>
            <a:off x="7179091" y="1663151"/>
            <a:ext cx="1312091" cy="338554"/>
          </a:xfrm>
          <a:prstGeom prst="rect">
            <a:avLst/>
          </a:prstGeom>
          <a:noFill/>
        </p:spPr>
        <p:txBody>
          <a:bodyPr wrap="square" rtlCol="0">
            <a:spAutoFit/>
          </a:bodyPr>
          <a:lstStyle/>
          <a:p>
            <a:pPr algn="ctr"/>
            <a:r>
              <a:rPr lang="en-US" sz="1600" spc="-83" dirty="0">
                <a:latin typeface="MV Boli" panose="02000500030200090000" pitchFamily="2" charset="0"/>
                <a:cs typeface="MV Boli" panose="02000500030200090000" pitchFamily="2" charset="0"/>
              </a:rPr>
              <a:t>Weight</a:t>
            </a:r>
          </a:p>
        </p:txBody>
      </p:sp>
      <p:sp>
        <p:nvSpPr>
          <p:cNvPr id="19"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APM Scoring Standard</a:t>
            </a:r>
          </a:p>
          <a:p>
            <a:r>
              <a:rPr lang="en-US" sz="24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All Other APMs under the APM Scoring Standard</a:t>
            </a:r>
            <a:endParaRPr lang="en-US" sz="2400" b="1" dirty="0">
              <a:solidFill>
                <a:srgbClr val="0070C0"/>
              </a:solidFill>
              <a:latin typeface="Aharoni" panose="02010803020104030203" pitchFamily="2" charset="-79"/>
              <a:ea typeface="Segoe UI" panose="020B0502040204020203" pitchFamily="34" charset="0"/>
              <a:cs typeface="Aharoni" panose="02010803020104030203" pitchFamily="2" charset="-79"/>
            </a:endParaRPr>
          </a:p>
        </p:txBody>
      </p:sp>
      <p:grpSp>
        <p:nvGrpSpPr>
          <p:cNvPr id="2" name="Group 1"/>
          <p:cNvGrpSpPr/>
          <p:nvPr/>
        </p:nvGrpSpPr>
        <p:grpSpPr>
          <a:xfrm>
            <a:off x="252267" y="3962434"/>
            <a:ext cx="1339419" cy="1455900"/>
            <a:chOff x="363053" y="3649808"/>
            <a:chExt cx="1339419" cy="1455900"/>
          </a:xfrm>
        </p:grpSpPr>
        <p:sp>
          <p:nvSpPr>
            <p:cNvPr id="29" name="Title 1"/>
            <p:cNvSpPr txBox="1">
              <a:spLocks/>
            </p:cNvSpPr>
            <p:nvPr/>
          </p:nvSpPr>
          <p:spPr>
            <a:xfrm>
              <a:off x="363053" y="4676465"/>
              <a:ext cx="1339419" cy="429243"/>
            </a:xfrm>
            <a:prstGeom prst="rect">
              <a:avLst/>
            </a:prstGeom>
            <a:noFill/>
            <a:effectLst/>
          </p:spPr>
          <p:txBody>
            <a:bodyPr vert="horz" lIns="205740" tIns="68580" rIns="205740" bIns="685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CPIA</a:t>
              </a:r>
            </a:p>
          </p:txBody>
        </p:sp>
        <p:grpSp>
          <p:nvGrpSpPr>
            <p:cNvPr id="21" name="Group 20"/>
            <p:cNvGrpSpPr/>
            <p:nvPr/>
          </p:nvGrpSpPr>
          <p:grpSpPr>
            <a:xfrm>
              <a:off x="433570" y="3649808"/>
              <a:ext cx="1198384" cy="1415772"/>
              <a:chOff x="3330797" y="4167104"/>
              <a:chExt cx="1198384" cy="1415772"/>
            </a:xfrm>
          </p:grpSpPr>
          <p:sp>
            <p:nvSpPr>
              <p:cNvPr id="22" name="TextBox 21"/>
              <p:cNvSpPr txBox="1"/>
              <p:nvPr/>
            </p:nvSpPr>
            <p:spPr>
              <a:xfrm>
                <a:off x="3330797" y="4167104"/>
                <a:ext cx="1198384"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23" name="TextBox 22"/>
              <p:cNvSpPr txBox="1"/>
              <p:nvPr/>
            </p:nvSpPr>
            <p:spPr>
              <a:xfrm>
                <a:off x="3567624" y="4423386"/>
                <a:ext cx="773723"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grpSp>
      </p:grpSp>
      <p:grpSp>
        <p:nvGrpSpPr>
          <p:cNvPr id="35" name="Group 34"/>
          <p:cNvGrpSpPr/>
          <p:nvPr/>
        </p:nvGrpSpPr>
        <p:grpSpPr>
          <a:xfrm>
            <a:off x="53435" y="5170051"/>
            <a:ext cx="1730773" cy="1667625"/>
            <a:chOff x="4526729" y="3323884"/>
            <a:chExt cx="1730773" cy="1667625"/>
          </a:xfrm>
        </p:grpSpPr>
        <p:sp>
          <p:nvSpPr>
            <p:cNvPr id="36" name="TextBox 35"/>
            <p:cNvSpPr txBox="1"/>
            <p:nvPr/>
          </p:nvSpPr>
          <p:spPr>
            <a:xfrm>
              <a:off x="4850965" y="3323884"/>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37" name="Title 1"/>
            <p:cNvSpPr txBox="1">
              <a:spLocks/>
            </p:cNvSpPr>
            <p:nvPr/>
          </p:nvSpPr>
          <p:spPr>
            <a:xfrm>
              <a:off x="4526729" y="4506096"/>
              <a:ext cx="1730773" cy="485413"/>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Advancing care information</a:t>
              </a:r>
              <a:endParaRPr lang="en-US" sz="12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8326766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Arrow Connector 81"/>
          <p:cNvCxnSpPr/>
          <p:nvPr/>
        </p:nvCxnSpPr>
        <p:spPr>
          <a:xfrm flipH="1">
            <a:off x="1219200" y="2792012"/>
            <a:ext cx="4035" cy="332188"/>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will the Quality Payment Program affect me?</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extBox 5"/>
          <p:cNvSpPr txBox="1"/>
          <p:nvPr/>
        </p:nvSpPr>
        <p:spPr>
          <a:xfrm>
            <a:off x="2746956" y="1716368"/>
            <a:ext cx="3650088" cy="338554"/>
          </a:xfrm>
          <a:prstGeom prst="rect">
            <a:avLst/>
          </a:prstGeom>
          <a:noFill/>
        </p:spPr>
        <p:txBody>
          <a:bodyPr wrap="square" rtlCol="0">
            <a:spAutoFit/>
          </a:bodyPr>
          <a:lstStyle/>
          <a:p>
            <a:pPr algn="ctr"/>
            <a:r>
              <a:rPr lang="en-US" sz="1600" dirty="0" smtClean="0">
                <a:latin typeface="Segoe UI Light" panose="020B0502040204020203" pitchFamily="34" charset="0"/>
                <a:ea typeface="Segoe UI" panose="020B0502040204020203" pitchFamily="34" charset="0"/>
                <a:cs typeface="Segoe UI" panose="020B0502040204020203" pitchFamily="34" charset="0"/>
              </a:rPr>
              <a:t>Am I in an </a:t>
            </a:r>
            <a:r>
              <a:rPr lang="en-US" sz="1600" b="1" dirty="0" smtClean="0">
                <a:latin typeface="Segoe UI" panose="020B0502040204020203" pitchFamily="34" charset="0"/>
                <a:ea typeface="Segoe UI" panose="020B0502040204020203" pitchFamily="34" charset="0"/>
                <a:cs typeface="Segoe UI" panose="020B0502040204020203" pitchFamily="34" charset="0"/>
              </a:rPr>
              <a:t>APM</a:t>
            </a:r>
            <a:r>
              <a:rPr lang="en-US" sz="1600" dirty="0" smtClean="0">
                <a:latin typeface="Segoe UI Light" panose="020B0502040204020203" pitchFamily="34" charset="0"/>
                <a:ea typeface="Segoe UI" panose="020B0502040204020203" pitchFamily="34" charset="0"/>
                <a:cs typeface="Segoe UI" panose="020B0502040204020203" pitchFamily="34" charset="0"/>
              </a:rPr>
              <a:t>?</a:t>
            </a:r>
            <a:endParaRPr lang="en-US" sz="16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462820" y="4972561"/>
            <a:ext cx="3886600" cy="1219200"/>
          </a:xfrm>
          <a:prstGeom prst="rect">
            <a:avLst/>
          </a:prstGeom>
          <a:solidFill>
            <a:schemeClr val="tx2">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r>
              <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Excluded </a:t>
            </a:r>
            <a:r>
              <a:rPr lang="en-US" sz="14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from </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a:t>
            </a:r>
            <a:endParaRPr lang="en-US" sz="14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a:p>
            <a:pPr marL="285750" indent="-285750" algn="l">
              <a:buFont typeface="Arial" panose="020B0604020202020204" pitchFamily="34" charset="0"/>
              <a:buChar char="•"/>
            </a:pPr>
            <a:r>
              <a:rPr lang="en-US" sz="14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5% lump sum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bonus payment </a:t>
            </a:r>
            <a:r>
              <a:rPr lang="en-US" sz="14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r>
              <a:rPr lang="en-US" sz="14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2019-2024), higher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fee schedule updates (</a:t>
            </a:r>
            <a:r>
              <a:rPr lang="en-US" sz="14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2026+)</a:t>
            </a:r>
          </a:p>
          <a:p>
            <a:pPr marL="285750" indent="-285750" algn="l">
              <a:buFont typeface="Arial" panose="020B0604020202020204" pitchFamily="34" charset="0"/>
              <a:buChar char="•"/>
            </a:pPr>
            <a:r>
              <a:rPr lang="en-US" sz="14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APM-specific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rewards</a:t>
            </a:r>
          </a:p>
        </p:txBody>
      </p:sp>
      <p:sp>
        <p:nvSpPr>
          <p:cNvPr id="18" name="Title 1"/>
          <p:cNvSpPr txBox="1">
            <a:spLocks/>
          </p:cNvSpPr>
          <p:nvPr/>
        </p:nvSpPr>
        <p:spPr>
          <a:xfrm>
            <a:off x="7585135" y="3907052"/>
            <a:ext cx="1147967" cy="933860"/>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Subject to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itle 1"/>
          <p:cNvSpPr txBox="1">
            <a:spLocks/>
          </p:cNvSpPr>
          <p:nvPr/>
        </p:nvSpPr>
        <p:spPr>
          <a:xfrm>
            <a:off x="4075992" y="3439594"/>
            <a:ext cx="1931329" cy="1056206"/>
          </a:xfrm>
          <a:prstGeom prst="rect">
            <a:avLst/>
          </a:prstGeom>
          <a:solidFill>
            <a:schemeClr val="tx2">
              <a:lumMod val="20000"/>
              <a:lumOff val="80000"/>
              <a:alpha val="83000"/>
            </a:schemeClr>
          </a:solidFill>
          <a:effectLst/>
        </p:spPr>
        <p:txBody>
          <a:bodyPr vert="horz" lIns="182880" tIns="182880" rIns="182880" bIns="1828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Favorable</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MIPS scoring &amp; APM-specific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rewards</a:t>
            </a:r>
            <a:endParaRPr lang="en-US" sz="1400" b="1"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25" name="Title 1"/>
          <p:cNvSpPr txBox="1">
            <a:spLocks/>
          </p:cNvSpPr>
          <p:nvPr/>
        </p:nvSpPr>
        <p:spPr>
          <a:xfrm>
            <a:off x="5125665" y="5257800"/>
            <a:ext cx="3585516" cy="838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spc="-110" dirty="0" smtClean="0">
                <a:solidFill>
                  <a:schemeClr val="tx2">
                    <a:lumMod val="75000"/>
                  </a:schemeClr>
                </a:solidFill>
                <a:latin typeface="MV Boli" panose="02000500030200090000" pitchFamily="2" charset="0"/>
                <a:ea typeface="Segoe UI" panose="020B0502040204020203" pitchFamily="34" charset="0"/>
                <a:cs typeface="MV Boli" panose="02000500030200090000" pitchFamily="2" charset="0"/>
              </a:rPr>
              <a:t>Bottom line: There will be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financial incentives for participating in an APM</a:t>
            </a:r>
            <a:r>
              <a:rPr lang="en-US" sz="14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400" spc="-110" dirty="0" smtClean="0">
                <a:solidFill>
                  <a:schemeClr val="tx2">
                    <a:lumMod val="75000"/>
                  </a:schemeClr>
                </a:solidFill>
                <a:latin typeface="MV Boli" panose="02000500030200090000" pitchFamily="2" charset="0"/>
                <a:ea typeface="Segoe UI" panose="020B0502040204020203" pitchFamily="34" charset="0"/>
                <a:cs typeface="MV Boli" panose="02000500030200090000" pitchFamily="2" charset="0"/>
              </a:rPr>
              <a:t>even if you don’t become a </a:t>
            </a:r>
            <a:r>
              <a:rPr lang="en-US" sz="1400" b="1" spc="-11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a:t>
            </a:r>
          </a:p>
        </p:txBody>
      </p:sp>
      <p:sp>
        <p:nvSpPr>
          <p:cNvPr id="26" name="TextBox 25"/>
          <p:cNvSpPr txBox="1"/>
          <p:nvPr/>
        </p:nvSpPr>
        <p:spPr>
          <a:xfrm>
            <a:off x="1140683" y="1600200"/>
            <a:ext cx="1528942" cy="830997"/>
          </a:xfrm>
          <a:prstGeom prst="rect">
            <a:avLst/>
          </a:prstGeom>
          <a:noFill/>
        </p:spPr>
        <p:txBody>
          <a:bodyPr wrap="square" rtlCol="0">
            <a:spAutoFit/>
          </a:bodyPr>
          <a:lstStyle/>
          <a:p>
            <a:pPr algn="ctr"/>
            <a:r>
              <a:rPr lang="en-US" sz="1600" dirty="0" smtClean="0">
                <a:latin typeface="Segoe UI Light" panose="020B0502040204020203" pitchFamily="34" charset="0"/>
                <a:ea typeface="Segoe UI" panose="020B0502040204020203" pitchFamily="34" charset="0"/>
                <a:cs typeface="Segoe UI" panose="020B0502040204020203" pitchFamily="34" charset="0"/>
              </a:rPr>
              <a:t>Am I in an </a:t>
            </a:r>
            <a:r>
              <a:rPr lang="en-US" sz="1600" b="1" dirty="0">
                <a:latin typeface="Segoe UI" panose="020B0502040204020203" pitchFamily="34" charset="0"/>
                <a:ea typeface="Segoe UI" panose="020B0502040204020203" pitchFamily="34" charset="0"/>
                <a:cs typeface="Segoe UI" panose="020B0502040204020203" pitchFamily="34" charset="0"/>
              </a:rPr>
              <a:t>A</a:t>
            </a:r>
            <a:r>
              <a:rPr lang="en-US" sz="1600" b="1" dirty="0" smtClean="0">
                <a:latin typeface="Segoe UI" panose="020B0502040204020203" pitchFamily="34" charset="0"/>
                <a:ea typeface="Segoe UI" panose="020B0502040204020203" pitchFamily="34" charset="0"/>
                <a:cs typeface="Segoe UI" panose="020B0502040204020203" pitchFamily="34" charset="0"/>
              </a:rPr>
              <a:t>dvanced </a:t>
            </a:r>
            <a:r>
              <a:rPr lang="en-US" sz="1600" dirty="0" smtClean="0">
                <a:latin typeface="Segoe UI Light" panose="020B0502040204020203" pitchFamily="34" charset="0"/>
                <a:ea typeface="Segoe UI" panose="020B0502040204020203" pitchFamily="34" charset="0"/>
                <a:cs typeface="Segoe UI" panose="020B0502040204020203" pitchFamily="34" charset="0"/>
              </a:rPr>
              <a:t>APM?</a:t>
            </a:r>
            <a:endParaRPr lang="en-US" sz="16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27" name="TextBox 26"/>
          <p:cNvSpPr txBox="1"/>
          <p:nvPr/>
        </p:nvSpPr>
        <p:spPr>
          <a:xfrm>
            <a:off x="717172" y="2501483"/>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Yes</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408397" y="3124200"/>
            <a:ext cx="3405856" cy="830997"/>
          </a:xfrm>
          <a:prstGeom prst="rect">
            <a:avLst/>
          </a:prstGeom>
          <a:noFill/>
        </p:spPr>
        <p:txBody>
          <a:bodyPr wrap="square" rtlCol="0">
            <a:spAutoFit/>
          </a:bodyPr>
          <a:lstStyle/>
          <a:p>
            <a:pPr algn="ctr"/>
            <a:r>
              <a:rPr lang="en-US" sz="1600" dirty="0" smtClean="0">
                <a:latin typeface="Segoe UI Light" panose="020B0502040204020203" pitchFamily="34" charset="0"/>
                <a:ea typeface="Segoe UI" panose="020B0502040204020203" pitchFamily="34" charset="0"/>
                <a:cs typeface="Segoe UI" panose="020B0502040204020203" pitchFamily="34" charset="0"/>
              </a:rPr>
              <a:t>Do I have </a:t>
            </a:r>
            <a:r>
              <a:rPr lang="en-US" sz="1600" b="1" dirty="0" smtClean="0">
                <a:latin typeface="Segoe UI" panose="020B0502040204020203" pitchFamily="34" charset="0"/>
                <a:ea typeface="Segoe UI" panose="020B0502040204020203" pitchFamily="34" charset="0"/>
                <a:cs typeface="Segoe UI" panose="020B0502040204020203" pitchFamily="34" charset="0"/>
              </a:rPr>
              <a:t>enough</a:t>
            </a:r>
            <a:r>
              <a:rPr lang="en-US" sz="1600" dirty="0" smtClean="0">
                <a:latin typeface="Segoe UI Light" panose="020B0502040204020203" pitchFamily="34" charset="0"/>
                <a:ea typeface="Segoe UI" panose="020B0502040204020203" pitchFamily="34" charset="0"/>
                <a:cs typeface="Segoe UI" panose="020B0502040204020203" pitchFamily="34" charset="0"/>
              </a:rPr>
              <a:t> </a:t>
            </a:r>
            <a:r>
              <a:rPr lang="en-US" sz="1600" b="1" dirty="0" smtClean="0">
                <a:latin typeface="Segoe UI" panose="020B0502040204020203" pitchFamily="34" charset="0"/>
                <a:ea typeface="Segoe UI" panose="020B0502040204020203" pitchFamily="34" charset="0"/>
                <a:cs typeface="Segoe UI" panose="020B0502040204020203" pitchFamily="34" charset="0"/>
              </a:rPr>
              <a:t>payments or patients </a:t>
            </a:r>
            <a:r>
              <a:rPr lang="en-US" sz="1600" dirty="0" smtClean="0">
                <a:latin typeface="Segoe UI Light" panose="020B0502040204020203" pitchFamily="34" charset="0"/>
                <a:ea typeface="Segoe UI" panose="020B0502040204020203" pitchFamily="34" charset="0"/>
                <a:cs typeface="Segoe UI" panose="020B0502040204020203" pitchFamily="34" charset="0"/>
              </a:rPr>
              <a:t>through my advanced APM?</a:t>
            </a:r>
            <a:endParaRPr lang="en-US" sz="16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62" name="TextBox 61"/>
          <p:cNvSpPr txBox="1"/>
          <p:nvPr/>
        </p:nvSpPr>
        <p:spPr>
          <a:xfrm>
            <a:off x="6400362" y="1706813"/>
            <a:ext cx="2310819" cy="1077218"/>
          </a:xfrm>
          <a:prstGeom prst="rect">
            <a:avLst/>
          </a:prstGeom>
          <a:noFill/>
        </p:spPr>
        <p:txBody>
          <a:bodyPr wrap="square" rtlCol="0">
            <a:spAutoFit/>
          </a:bodyPr>
          <a:lstStyle/>
          <a:p>
            <a:pPr algn="ctr"/>
            <a:r>
              <a:rPr lang="en-US" sz="1600" dirty="0" smtClean="0">
                <a:latin typeface="Segoe UI Light" panose="020B0502040204020203" pitchFamily="34" charset="0"/>
                <a:ea typeface="Segoe UI" panose="020B0502040204020203" pitchFamily="34" charset="0"/>
                <a:cs typeface="Segoe UI" panose="020B0502040204020203" pitchFamily="34" charset="0"/>
              </a:rPr>
              <a:t>Is this my </a:t>
            </a:r>
            <a:r>
              <a:rPr lang="en-US" sz="1600" b="1" dirty="0" smtClean="0">
                <a:latin typeface="Segoe UI" panose="020B0502040204020203" pitchFamily="34" charset="0"/>
                <a:ea typeface="Segoe UI" panose="020B0502040204020203" pitchFamily="34" charset="0"/>
                <a:cs typeface="Segoe UI" panose="020B0502040204020203" pitchFamily="34" charset="0"/>
              </a:rPr>
              <a:t>first year </a:t>
            </a:r>
            <a:r>
              <a:rPr lang="en-US" sz="1600" dirty="0" smtClean="0">
                <a:latin typeface="Segoe UI Light" panose="020B0502040204020203" pitchFamily="34" charset="0"/>
                <a:ea typeface="Segoe UI" panose="020B0502040204020203" pitchFamily="34" charset="0"/>
                <a:cs typeface="Segoe UI" panose="020B0502040204020203" pitchFamily="34" charset="0"/>
              </a:rPr>
              <a:t>in Medicare OR am I below the </a:t>
            </a:r>
            <a:r>
              <a:rPr lang="en-US" sz="1600" b="1" dirty="0" smtClean="0">
                <a:latin typeface="Segoe UI" panose="020B0502040204020203" pitchFamily="34" charset="0"/>
                <a:ea typeface="Segoe UI" panose="020B0502040204020203" pitchFamily="34" charset="0"/>
                <a:cs typeface="Segoe UI" panose="020B0502040204020203" pitchFamily="34" charset="0"/>
              </a:rPr>
              <a:t>low-volume threshold</a:t>
            </a:r>
            <a:r>
              <a:rPr lang="en-US" sz="1600" dirty="0" smtClean="0">
                <a:latin typeface="Segoe UI Light" panose="020B0502040204020203" pitchFamily="34" charset="0"/>
                <a:ea typeface="Segoe UI" panose="020B0502040204020203" pitchFamily="34" charset="0"/>
                <a:cs typeface="Segoe UI" panose="020B0502040204020203" pitchFamily="34" charset="0"/>
              </a:rPr>
              <a:t>?</a:t>
            </a:r>
            <a:endParaRPr lang="en-US" sz="16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81" name="Title 1"/>
          <p:cNvSpPr txBox="1">
            <a:spLocks/>
          </p:cNvSpPr>
          <p:nvPr/>
        </p:nvSpPr>
        <p:spPr>
          <a:xfrm>
            <a:off x="6280542" y="3922528"/>
            <a:ext cx="1167363" cy="918384"/>
          </a:xfrm>
          <a:prstGeom prst="rect">
            <a:avLst/>
          </a:prstGeom>
          <a:solidFill>
            <a:schemeClr val="accent3">
              <a:lumMod val="20000"/>
              <a:lumOff val="80000"/>
              <a:alpha val="83000"/>
            </a:schemeClr>
          </a:solidFill>
          <a:effectLst/>
        </p:spPr>
        <p:txBody>
          <a:bodyPr vert="horz" lIns="182880" tIns="182880" rIns="182880" bIns="1828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Not</a:t>
            </a:r>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 subject to </a:t>
            </a:r>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84" name="Straight Arrow Connector 83"/>
          <p:cNvCxnSpPr/>
          <p:nvPr/>
        </p:nvCxnSpPr>
        <p:spPr>
          <a:xfrm>
            <a:off x="8091086" y="3326121"/>
            <a:ext cx="0" cy="552341"/>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792750" y="2230085"/>
            <a:ext cx="656632"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649485" y="2226941"/>
            <a:ext cx="675115" cy="2"/>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0399" y="4618618"/>
            <a:ext cx="3504087" cy="353943"/>
          </a:xfrm>
          <a:prstGeom prst="rect">
            <a:avLst/>
          </a:prstGeom>
          <a:noFill/>
        </p:spPr>
        <p:txBody>
          <a:bodyPr wrap="square" rtlCol="0">
            <a:spAutoFit/>
          </a:bodyPr>
          <a:lstStyle/>
          <a:p>
            <a:r>
              <a:rPr lang="en-US" sz="17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Qualifying APM </a:t>
            </a:r>
            <a:r>
              <a:rPr lang="en-US" sz="17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Participant (QP)</a:t>
            </a:r>
            <a:endParaRPr lang="en-US" sz="17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TextBox 48"/>
          <p:cNvSpPr txBox="1"/>
          <p:nvPr/>
        </p:nvSpPr>
        <p:spPr>
          <a:xfrm>
            <a:off x="1905154" y="2501483"/>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No</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a:off x="3449382" y="2045419"/>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Yes</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sp>
        <p:nvSpPr>
          <p:cNvPr id="51" name="TextBox 50"/>
          <p:cNvSpPr txBox="1"/>
          <p:nvPr/>
        </p:nvSpPr>
        <p:spPr>
          <a:xfrm>
            <a:off x="4637364" y="2045419"/>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No</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a:off x="6397044" y="2996891"/>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Yes</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sp>
        <p:nvSpPr>
          <p:cNvPr id="53" name="TextBox 52"/>
          <p:cNvSpPr txBox="1"/>
          <p:nvPr/>
        </p:nvSpPr>
        <p:spPr>
          <a:xfrm>
            <a:off x="7585026" y="2996891"/>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No</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sp>
        <p:nvSpPr>
          <p:cNvPr id="54" name="TextBox 53"/>
          <p:cNvSpPr txBox="1"/>
          <p:nvPr/>
        </p:nvSpPr>
        <p:spPr>
          <a:xfrm>
            <a:off x="920963" y="3971984"/>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Yes</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sp>
        <p:nvSpPr>
          <p:cNvPr id="55" name="TextBox 54"/>
          <p:cNvSpPr txBox="1"/>
          <p:nvPr/>
        </p:nvSpPr>
        <p:spPr>
          <a:xfrm>
            <a:off x="2108945" y="3971984"/>
            <a:ext cx="1012121" cy="353943"/>
          </a:xfrm>
          <a:prstGeom prst="rect">
            <a:avLst/>
          </a:prstGeom>
          <a:solidFill>
            <a:srgbClr val="92D050"/>
          </a:solidFill>
        </p:spPr>
        <p:txBody>
          <a:bodyPr wrap="square" rtlCol="0">
            <a:spAutoFit/>
          </a:bodyPr>
          <a:lstStyle/>
          <a:p>
            <a:pPr algn="ctr"/>
            <a:r>
              <a:rPr lang="en-US" sz="1700" b="1" dirty="0" smtClean="0">
                <a:solidFill>
                  <a:srgbClr val="0070C0"/>
                </a:solidFill>
                <a:latin typeface="Segoe Condensed" panose="020B0606040200020203" pitchFamily="34" charset="0"/>
                <a:ea typeface="Segoe UI" panose="020B0502040204020203" pitchFamily="34" charset="0"/>
                <a:cs typeface="Segoe UI" panose="020B0502040204020203" pitchFamily="34" charset="0"/>
              </a:rPr>
              <a:t>No</a:t>
            </a:r>
            <a:endParaRPr lang="en-US" sz="1700" b="1" dirty="0">
              <a:solidFill>
                <a:srgbClr val="0070C0"/>
              </a:solidFill>
              <a:latin typeface="Segoe Condensed" panose="020B0606040200020203" pitchFamily="34" charset="0"/>
              <a:ea typeface="Segoe UI" panose="020B0502040204020203" pitchFamily="34" charset="0"/>
              <a:cs typeface="Segoe UI" panose="020B0502040204020203" pitchFamily="34" charset="0"/>
            </a:endParaRPr>
          </a:p>
        </p:txBody>
      </p:sp>
      <p:cxnSp>
        <p:nvCxnSpPr>
          <p:cNvPr id="60" name="Straight Arrow Connector 70"/>
          <p:cNvCxnSpPr/>
          <p:nvPr/>
        </p:nvCxnSpPr>
        <p:spPr>
          <a:xfrm>
            <a:off x="2917275" y="2639846"/>
            <a:ext cx="2124382" cy="653925"/>
          </a:xfrm>
          <a:prstGeom prst="bentConnector2">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903104" y="3350834"/>
            <a:ext cx="0" cy="552341"/>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1427024" y="4341316"/>
            <a:ext cx="1" cy="297536"/>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70"/>
          <p:cNvCxnSpPr/>
          <p:nvPr/>
        </p:nvCxnSpPr>
        <p:spPr>
          <a:xfrm flipV="1">
            <a:off x="3128876" y="3929222"/>
            <a:ext cx="982856" cy="176972"/>
          </a:xfrm>
          <a:prstGeom prst="bentConnector3">
            <a:avLst>
              <a:gd name="adj1" fmla="val 50000"/>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6" name="Picture 2" descr="Pig, Piggy Bank, Pink, Finance, Money, Save, Investment"/>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000"/>
                    </a14:imgEffect>
                    <a14:imgEffect>
                      <a14:saturation sat="135000"/>
                    </a14:imgEffect>
                    <a14:imgEffect>
                      <a14:brightnessContrast bright="-9000" contrast="42000"/>
                    </a14:imgEffect>
                  </a14:imgLayer>
                </a14:imgProps>
              </a:ext>
              <a:ext uri="{28A0092B-C50C-407E-A947-70E740481C1C}">
                <a14:useLocalDpi xmlns:a14="http://schemas.microsoft.com/office/drawing/2010/main" val="0"/>
              </a:ext>
            </a:extLst>
          </a:blip>
          <a:srcRect/>
          <a:stretch>
            <a:fillRect/>
          </a:stretch>
        </p:blipFill>
        <p:spPr bwMode="auto">
          <a:xfrm flipH="1">
            <a:off x="4747158" y="5333121"/>
            <a:ext cx="663041" cy="70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8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859515-6042-4DBC-99E0-9F999718C03D}" type="slidenum">
              <a:rPr lang="en-US" smtClean="0"/>
              <a:t>9</a:t>
            </a:fld>
            <a:endParaRPr lang="en-US"/>
          </a:p>
        </p:txBody>
      </p:sp>
      <p:sp>
        <p:nvSpPr>
          <p:cNvPr id="5" name="Title 1"/>
          <p:cNvSpPr txBox="1">
            <a:spLocks/>
          </p:cNvSpPr>
          <p:nvPr/>
        </p:nvSpPr>
        <p:spPr>
          <a:xfrm>
            <a:off x="685800" y="327025"/>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solidFill>
                  <a:schemeClr val="accent1">
                    <a:lumMod val="50000"/>
                  </a:schemeClr>
                </a:solidFill>
                <a:latin typeface="Aharoni" panose="02010803020104030203" pitchFamily="2" charset="-79"/>
                <a:ea typeface="Segoe UI" panose="020B0502040204020203" pitchFamily="34" charset="0"/>
                <a:cs typeface="Aharoni" panose="02010803020104030203" pitchFamily="2" charset="-79"/>
              </a:rPr>
              <a:t>PROPOSED RULE</a:t>
            </a:r>
          </a:p>
          <a:p>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Advanced</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APM Criterion </a:t>
            </a:r>
            <a:r>
              <a:rPr lang="en-US" sz="20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1</a:t>
            </a:r>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p>
          <a:p>
            <a:r>
              <a:rPr lang="en-US" sz="23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Requires use of CEHRT</a:t>
            </a:r>
            <a:endParaRPr lang="en-US" sz="23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itle 1"/>
          <p:cNvSpPr txBox="1">
            <a:spLocks/>
          </p:cNvSpPr>
          <p:nvPr/>
        </p:nvSpPr>
        <p:spPr>
          <a:xfrm>
            <a:off x="3962400" y="1981200"/>
            <a:ext cx="4495800" cy="38100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An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Advanced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APM must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require at least 50% of the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eligible clinicians in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each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APM Entity to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use CEHRT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to document and communicate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care.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threshold will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increase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to 75%</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after the first year</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t>
            </a:r>
          </a:p>
          <a:p>
            <a:pPr marL="119063" algn="l">
              <a:spcAft>
                <a:spcPts val="600"/>
              </a:spcAft>
            </a:pP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For the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Shared Savings Program only</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APM may apply a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penalty or reward</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 to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APM entities </a:t>
            </a:r>
            <a:r>
              <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based on the degree of CEHRT use among its </a:t>
            </a:r>
            <a:r>
              <a:rPr lang="en-US" sz="1600"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eligible clinicians.</a:t>
            </a:r>
            <a:endParaRPr lang="en-US" sz="1600"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 name="Group 6"/>
          <p:cNvGrpSpPr/>
          <p:nvPr/>
        </p:nvGrpSpPr>
        <p:grpSpPr>
          <a:xfrm>
            <a:off x="1305959" y="1447800"/>
            <a:ext cx="1313791" cy="1472863"/>
            <a:chOff x="5163255" y="4646446"/>
            <a:chExt cx="1313791" cy="1472863"/>
          </a:xfrm>
        </p:grpSpPr>
        <p:sp>
          <p:nvSpPr>
            <p:cNvPr id="8" name="TextBox 7"/>
            <p:cNvSpPr txBox="1"/>
            <p:nvPr/>
          </p:nvSpPr>
          <p:spPr>
            <a:xfrm>
              <a:off x="5257800" y="4646446"/>
              <a:ext cx="1124702" cy="1015663"/>
            </a:xfrm>
            <a:prstGeom prst="rect">
              <a:avLst/>
            </a:prstGeom>
            <a:noFill/>
          </p:spPr>
          <p:txBody>
            <a:bodyPr wrap="square" rtlCol="0">
              <a:spAutoFit/>
            </a:bodyPr>
            <a:lstStyle/>
            <a:p>
              <a:pPr algn="ctr"/>
              <a:r>
                <a:rPr lang="en-US" sz="6000" b="1" dirty="0">
                  <a:solidFill>
                    <a:srgbClr val="002060"/>
                  </a:solidFill>
                  <a:latin typeface="Wingdings" panose="05000000000000000000" pitchFamily="2" charset="2"/>
                </a:rPr>
                <a:t>:</a:t>
              </a:r>
            </a:p>
          </p:txBody>
        </p:sp>
        <p:sp>
          <p:nvSpPr>
            <p:cNvPr id="9" name="Title 1"/>
            <p:cNvSpPr txBox="1">
              <a:spLocks/>
            </p:cNvSpPr>
            <p:nvPr/>
          </p:nvSpPr>
          <p:spPr>
            <a:xfrm>
              <a:off x="5163255" y="5662109"/>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Certified EHR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2" name="Group 1"/>
          <p:cNvGrpSpPr/>
          <p:nvPr/>
        </p:nvGrpSpPr>
        <p:grpSpPr>
          <a:xfrm>
            <a:off x="990600" y="4648200"/>
            <a:ext cx="1629150" cy="2054216"/>
            <a:chOff x="990600" y="4278823"/>
            <a:chExt cx="1629150" cy="2054216"/>
          </a:xfrm>
        </p:grpSpPr>
        <p:grpSp>
          <p:nvGrpSpPr>
            <p:cNvPr id="12" name="Group 11"/>
            <p:cNvGrpSpPr/>
            <p:nvPr/>
          </p:nvGrpSpPr>
          <p:grpSpPr>
            <a:xfrm>
              <a:off x="1427812" y="4278823"/>
              <a:ext cx="1028728" cy="899508"/>
              <a:chOff x="4114802" y="3185030"/>
              <a:chExt cx="1075436" cy="1016622"/>
            </a:xfrm>
          </p:grpSpPr>
          <p:pic>
            <p:nvPicPr>
              <p:cNvPr id="13" name="Picture 4" descr="Home, House, Silhouette, Icon, Buildi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2"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ross, Plus, Symbol, Sign, Addition, Health, Medicine"/>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Oval 15"/>
            <p:cNvSpPr/>
            <p:nvPr/>
          </p:nvSpPr>
          <p:spPr>
            <a:xfrm>
              <a:off x="990600" y="5257800"/>
              <a:ext cx="1048065" cy="10752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1563651" y="5402221"/>
              <a:ext cx="234308" cy="773618"/>
            </a:xfrm>
            <a:prstGeom prst="rect">
              <a:avLst/>
            </a:prstGeom>
          </p:spPr>
        </p:pic>
        <p:pic>
          <p:nvPicPr>
            <p:cNvPr id="18" name="Picture 17"/>
            <p:cNvPicPr>
              <a:picLocks noChangeAspect="1"/>
            </p:cNvPicPr>
            <p:nvPr/>
          </p:nvPicPr>
          <p:blipFill>
            <a:blip r:embed="rId6"/>
            <a:stretch>
              <a:fillRect/>
            </a:stretch>
          </p:blipFill>
          <p:spPr>
            <a:xfrm>
              <a:off x="1268490" y="5404390"/>
              <a:ext cx="232962" cy="771449"/>
            </a:xfrm>
            <a:prstGeom prst="rect">
              <a:avLst/>
            </a:prstGeom>
          </p:spPr>
        </p:pic>
        <p:pic>
          <p:nvPicPr>
            <p:cNvPr id="19" name="Picture 18"/>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0705" r="58591"/>
            <a:stretch/>
          </p:blipFill>
          <p:spPr>
            <a:xfrm>
              <a:off x="2385442" y="5402221"/>
              <a:ext cx="234308" cy="773618"/>
            </a:xfrm>
            <a:prstGeom prst="rect">
              <a:avLst/>
            </a:prstGeom>
          </p:spPr>
        </p:pic>
        <p:pic>
          <p:nvPicPr>
            <p:cNvPr id="20" name="Picture 19"/>
            <p:cNvPicPr>
              <a:picLocks noChangeAspect="1"/>
            </p:cNvPicPr>
            <p:nvPr/>
          </p:nvPicPr>
          <p:blipFill>
            <a:blip r:embed="rId6"/>
            <a:stretch>
              <a:fillRect/>
            </a:stretch>
          </p:blipFill>
          <p:spPr>
            <a:xfrm>
              <a:off x="2093603" y="5414405"/>
              <a:ext cx="232962" cy="771449"/>
            </a:xfrm>
            <a:prstGeom prst="rect">
              <a:avLst/>
            </a:prstGeom>
          </p:spPr>
        </p:pic>
      </p:grpSp>
      <p:sp>
        <p:nvSpPr>
          <p:cNvPr id="21" name="Title 1"/>
          <p:cNvSpPr txBox="1">
            <a:spLocks/>
          </p:cNvSpPr>
          <p:nvPr/>
        </p:nvSpPr>
        <p:spPr>
          <a:xfrm>
            <a:off x="315740" y="3048000"/>
            <a:ext cx="3294228" cy="1518073"/>
          </a:xfrm>
          <a:prstGeom prst="rect">
            <a:avLst/>
          </a:prstGeom>
          <a:solidFill>
            <a:srgbClr val="BCF0FA"/>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Example</a:t>
            </a: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An Advanced APM has a provision in its participation agreement that at least 50% of an APM Entity’s eligible clinicians must use CEHRT.</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itle 1"/>
          <p:cNvSpPr txBox="1">
            <a:spLocks/>
          </p:cNvSpPr>
          <p:nvPr/>
        </p:nvSpPr>
        <p:spPr>
          <a:xfrm>
            <a:off x="2210084" y="4652682"/>
            <a:ext cx="1218694" cy="91600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APM Entity</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itle 1"/>
          <p:cNvSpPr txBox="1">
            <a:spLocks/>
          </p:cNvSpPr>
          <p:nvPr/>
        </p:nvSpPr>
        <p:spPr>
          <a:xfrm>
            <a:off x="2489575" y="5706793"/>
            <a:ext cx="1491156" cy="916006"/>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Eligible Clinicians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969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TRE Corporate Colors">
    <a:dk1>
      <a:sysClr val="windowText" lastClr="000000"/>
    </a:dk1>
    <a:lt1>
      <a:sysClr val="window" lastClr="FFFFFF"/>
    </a:lt1>
    <a:dk2>
      <a:srgbClr val="005B94"/>
    </a:dk2>
    <a:lt2>
      <a:srgbClr val="CFDEEA"/>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7D1399CE77504C99E432B2BD6F08AC" ma:contentTypeVersion="0" ma:contentTypeDescription="Create a new document." ma:contentTypeScope="" ma:versionID="5f400734de25140b5729da4cf13cd050">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30F042-0F09-401D-90B0-F0388A145229}">
  <ds:schemaRefs>
    <ds:schemaRef ds:uri="http://schemas.microsoft.com/sharepoint/v3/contenttype/forms"/>
  </ds:schemaRefs>
</ds:datastoreItem>
</file>

<file path=customXml/itemProps2.xml><?xml version="1.0" encoding="utf-8"?>
<ds:datastoreItem xmlns:ds="http://schemas.openxmlformats.org/officeDocument/2006/customXml" ds:itemID="{3054097D-63FD-4E21-A211-FC8C09B30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FCA09B9-1AAD-414A-A898-A99408503A7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9660</TotalTime>
  <Words>9296</Words>
  <Application>Microsoft Office PowerPoint</Application>
  <PresentationFormat>On-screen Show (4:3)</PresentationFormat>
  <Paragraphs>1244</Paragraphs>
  <Slides>86</Slides>
  <Notes>52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86</vt:i4>
      </vt:variant>
    </vt:vector>
  </HeadingPairs>
  <TitlesOfParts>
    <vt:vector size="98" baseType="lpstr">
      <vt:lpstr>Aharoni</vt:lpstr>
      <vt:lpstr>Arial</vt:lpstr>
      <vt:lpstr>Calibri</vt:lpstr>
      <vt:lpstr>MV Boli</vt:lpstr>
      <vt:lpstr>Segoe Condensed</vt:lpstr>
      <vt:lpstr>Segoe UI</vt:lpstr>
      <vt:lpstr>Segoe UI Light</vt:lpstr>
      <vt:lpstr>Times New Roman</vt:lpstr>
      <vt:lpstr>Webdings</vt:lpstr>
      <vt:lpstr>Wingdings</vt:lpstr>
      <vt:lpstr>Wingdings 2</vt:lpstr>
      <vt:lpstr>Office Theme</vt:lpstr>
      <vt:lpstr>THE  MEDICARE ACCESS &amp;  CHIP REAUTHORIZATION ACT  OF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get my data to CMS? Data Submission for MIPS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MEDICARE ACCESS AND CHIP AUTHORIZATION ACT  OF 2015</dc:title>
  <dc:creator>Priscilla Wang</dc:creator>
  <cp:lastModifiedBy>FRANCES JENSEN</cp:lastModifiedBy>
  <cp:revision>537</cp:revision>
  <cp:lastPrinted>2016-04-21T11:28:46Z</cp:lastPrinted>
  <dcterms:created xsi:type="dcterms:W3CDTF">2015-10-06T21:04:45Z</dcterms:created>
  <dcterms:modified xsi:type="dcterms:W3CDTF">2016-05-05T17:53:00Z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-1548461687</vt:i4>
  </property>
  <property fmtid="{D5CDD505-2E9C-101B-9397-08002B2CF9AE}" pid="4" name="_EmailSubject">
    <vt:lpwstr>Fran's slides etc</vt:lpwstr>
  </property>
  <property fmtid="{D5CDD505-2E9C-101B-9397-08002B2CF9AE}" pid="5" name="_AuthorEmail">
    <vt:lpwstr>Frances.Jensen@cms.hhs.gov</vt:lpwstr>
  </property>
  <property fmtid="{D5CDD505-2E9C-101B-9397-08002B2CF9AE}" pid="6" name="_AuthorEmailDisplayName">
    <vt:lpwstr>Jensen, Frances R. (CMS/CMMI)</vt:lpwstr>
  </property>
  <property fmtid="{D5CDD505-2E9C-101B-9397-08002B2CF9AE}" pid="7" name="ContentTypeId">
    <vt:lpwstr>0x010100EA7D1399CE77504C99E432B2BD6F08AC</vt:lpwstr>
  </property>
  <property fmtid="{D5CDD505-2E9C-101B-9397-08002B2CF9AE}" pid="8" name="_PreviousAdHocReviewCycleID">
    <vt:i4>1958649455</vt:i4>
  </property>
  <property fmtid="{D5CDD505-2E9C-101B-9397-08002B2CF9AE}" pid="9" name="_MarkAsFinal">
    <vt:bool>true</vt:bool>
  </property>
</Properties>
</file>